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5"/>
  </p:notesMasterIdLst>
  <p:sldIdLst>
    <p:sldId id="667" r:id="rId2"/>
    <p:sldId id="650" r:id="rId3"/>
    <p:sldId id="651" r:id="rId4"/>
    <p:sldId id="605" r:id="rId5"/>
    <p:sldId id="606" r:id="rId6"/>
    <p:sldId id="668" r:id="rId7"/>
    <p:sldId id="669" r:id="rId8"/>
    <p:sldId id="670" r:id="rId9"/>
    <p:sldId id="671" r:id="rId10"/>
    <p:sldId id="672" r:id="rId11"/>
    <p:sldId id="638" r:id="rId12"/>
    <p:sldId id="657" r:id="rId13"/>
    <p:sldId id="658" r:id="rId14"/>
    <p:sldId id="659" r:id="rId15"/>
    <p:sldId id="660" r:id="rId16"/>
    <p:sldId id="661" r:id="rId17"/>
    <p:sldId id="662" r:id="rId18"/>
    <p:sldId id="663" r:id="rId19"/>
    <p:sldId id="664" r:id="rId20"/>
    <p:sldId id="665" r:id="rId21"/>
    <p:sldId id="666" r:id="rId22"/>
    <p:sldId id="494" r:id="rId23"/>
    <p:sldId id="265" r:id="rId24"/>
  </p:sldIdLst>
  <p:sldSz cx="18288000" cy="10287000"/>
  <p:notesSz cx="6858000" cy="9144000"/>
  <p:embeddedFontLst>
    <p:embeddedFont>
      <p:font typeface="Batangas" panose="020B0604020202020204" charset="-94"/>
      <p:regular r:id="rId26"/>
    </p:embeddedFont>
    <p:embeddedFont>
      <p:font typeface="Swis721 BT" panose="020B0504020202020204" pitchFamily="34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Square721 BT" panose="020B050402020206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8A110B66-1E7D-4060-BC4E-186E220ED329}">
          <p14:sldIdLst>
            <p14:sldId id="667"/>
            <p14:sldId id="650"/>
            <p14:sldId id="651"/>
            <p14:sldId id="605"/>
            <p14:sldId id="606"/>
            <p14:sldId id="668"/>
            <p14:sldId id="669"/>
            <p14:sldId id="670"/>
            <p14:sldId id="671"/>
            <p14:sldId id="672"/>
            <p14:sldId id="638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49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BD97"/>
    <a:srgbClr val="A67656"/>
    <a:srgbClr val="CB5B3B"/>
    <a:srgbClr val="29313D"/>
    <a:srgbClr val="6CC069"/>
    <a:srgbClr val="EAEAEA"/>
    <a:srgbClr val="DAEEF3"/>
    <a:srgbClr val="FCC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332" autoAdjust="0"/>
  </p:normalViewPr>
  <p:slideViewPr>
    <p:cSldViewPr>
      <p:cViewPr varScale="1">
        <p:scale>
          <a:sx n="56" d="100"/>
          <a:sy n="56" d="100"/>
        </p:scale>
        <p:origin x="538" y="72"/>
      </p:cViewPr>
      <p:guideLst>
        <p:guide orient="horz" pos="213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1_T&#252;siar_Yedek_26.06.2023\1_Ara&#351;t&#305;rmalar\3_G&#252;ndem_ara&#351;t&#305;rmalar&#305;\1_2024_T&#252;rkiye_G&#252;ndem_ankerimiz\3_Siyasi_G&#252;ndem_ara&#351;t&#305;rmas&#305;_rapor\T&#252;rkiye_G&#252;ndemi_Siyasi_g&#252;ndem_Ara&#351;t&#305;rmas&#305;_28.06.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quare721 BT" panose="020B0504020202060204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3.1738692687447265E-2"/>
          <c:y val="6.3767828550372788E-2"/>
          <c:w val="0.94534373684718087"/>
          <c:h val="0.85360830172525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'SİYASİ GÜNDEM ARAŞTIRMASI'!$C$71:$E$71</c:f>
              <c:strCache>
                <c:ptCount val="1"/>
                <c:pt idx="0">
                  <c:v>Katılımcıların Bölgesine göre dağılımları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0BC-4CF9-9BAD-14C79C075D3D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0BC-4CF9-9BAD-14C79C075D3D}"/>
              </c:ext>
            </c:extLst>
          </c:dPt>
          <c:dPt>
            <c:idx val="2"/>
            <c:invertIfNegative val="0"/>
            <c:bubble3D val="0"/>
            <c:spPr>
              <a:solidFill>
                <a:srgbClr val="33996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70BC-4CF9-9BAD-14C79C075D3D}"/>
              </c:ext>
            </c:extLst>
          </c:dPt>
          <c:dPt>
            <c:idx val="3"/>
            <c:invertIfNegative val="0"/>
            <c:bubble3D val="0"/>
            <c:spPr>
              <a:solidFill>
                <a:srgbClr val="CCFF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70BC-4CF9-9BAD-14C79C075D3D}"/>
              </c:ext>
            </c:extLst>
          </c:dPt>
          <c:dPt>
            <c:idx val="4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70BC-4CF9-9BAD-14C79C075D3D}"/>
              </c:ext>
            </c:extLst>
          </c:dPt>
          <c:dPt>
            <c:idx val="5"/>
            <c:invertIfNegative val="0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70BC-4CF9-9BAD-14C79C075D3D}"/>
              </c:ext>
            </c:extLst>
          </c:dPt>
          <c:dPt>
            <c:idx val="6"/>
            <c:invertIfNegative val="0"/>
            <c:bubble3D val="0"/>
            <c:spPr>
              <a:solidFill>
                <a:srgbClr val="CCFF3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70BC-4CF9-9BAD-14C79C075D3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quare721 BT" panose="020B050402020206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'SİYASİ GÜNDEM ARAŞTIRMASI'!$C$73:$C$79</c:f>
              <c:strCache>
                <c:ptCount val="7"/>
                <c:pt idx="0">
                  <c:v>Marmara</c:v>
                </c:pt>
                <c:pt idx="1">
                  <c:v>İçanadolu</c:v>
                </c:pt>
                <c:pt idx="2">
                  <c:v>Ege</c:v>
                </c:pt>
                <c:pt idx="3">
                  <c:v>Akdeniz</c:v>
                </c:pt>
                <c:pt idx="4">
                  <c:v>Güneydoğuanadolu</c:v>
                </c:pt>
                <c:pt idx="5">
                  <c:v>Karadeniz</c:v>
                </c:pt>
                <c:pt idx="6">
                  <c:v>Doğuanadolu</c:v>
                </c:pt>
              </c:strCache>
            </c:strRef>
          </c:cat>
          <c:val>
            <c:numRef>
              <c:f>'SİYASİ GÜNDEM ARAŞTIRMASI'!$F$73:$F$79</c:f>
              <c:numCache>
                <c:formatCode>#,##0.0;[Red]#,##0.0</c:formatCode>
                <c:ptCount val="7"/>
                <c:pt idx="0">
                  <c:v>38.700000000000003</c:v>
                </c:pt>
                <c:pt idx="1">
                  <c:v>14.2</c:v>
                </c:pt>
                <c:pt idx="2">
                  <c:v>9</c:v>
                </c:pt>
                <c:pt idx="3">
                  <c:v>10.1</c:v>
                </c:pt>
                <c:pt idx="4">
                  <c:v>7.4</c:v>
                </c:pt>
                <c:pt idx="5">
                  <c:v>13.4</c:v>
                </c:pt>
                <c:pt idx="6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0BC-4CF9-9BAD-14C79C075D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67731544"/>
        <c:axId val="567731872"/>
      </c:barChart>
      <c:catAx>
        <c:axId val="567731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quare721 BT" panose="020B0504020202060204" pitchFamily="34" charset="0"/>
                <a:ea typeface="+mn-ea"/>
                <a:cs typeface="+mn-cs"/>
              </a:defRPr>
            </a:pPr>
            <a:endParaRPr lang="tr-TR"/>
          </a:p>
        </c:txPr>
        <c:crossAx val="567731872"/>
        <c:crosses val="autoZero"/>
        <c:auto val="1"/>
        <c:lblAlgn val="ctr"/>
        <c:lblOffset val="100"/>
        <c:noMultiLvlLbl val="0"/>
      </c:catAx>
      <c:valAx>
        <c:axId val="567731872"/>
        <c:scaling>
          <c:orientation val="minMax"/>
        </c:scaling>
        <c:delete val="1"/>
        <c:axPos val="l"/>
        <c:numFmt formatCode="#,##0.0;[Red]#,##0.0" sourceLinked="1"/>
        <c:majorTickMark val="none"/>
        <c:minorTickMark val="none"/>
        <c:tickLblPos val="nextTo"/>
        <c:crossAx val="567731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>
          <a:latin typeface="Square721 BT" panose="020B0504020202060204" pitchFamily="34" charset="0"/>
        </a:defRPr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6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175298610328272E-2"/>
          <c:y val="0.13411584581339098"/>
          <c:w val="0.94541035894248915"/>
          <c:h val="0.83806546240543467"/>
        </c:manualLayout>
      </c:layout>
      <c:pie3DChart>
        <c:varyColors val="1"/>
        <c:ser>
          <c:idx val="0"/>
          <c:order val="0"/>
          <c:tx>
            <c:strRef>
              <c:f>'başı boş hayvan değerlendirme'!$C$85:$E$85</c:f>
              <c:strCache>
                <c:ptCount val="1"/>
                <c:pt idx="0">
                  <c:v>Katılımcıların cinsiyete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6C5A-42BA-8C3F-4F10172D25EE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6C5A-42BA-8C3F-4F10172D25EE}"/>
              </c:ext>
            </c:extLst>
          </c:dPt>
          <c:dLbls>
            <c:dLbl>
              <c:idx val="0"/>
              <c:layout>
                <c:manualLayout>
                  <c:x val="5.3401499381282663E-2"/>
                  <c:y val="-9.716318951734534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C5A-42BA-8C3F-4F10172D25EE}"/>
                </c:ext>
              </c:extLst>
            </c:dLbl>
            <c:dLbl>
              <c:idx val="1"/>
              <c:layout>
                <c:manualLayout>
                  <c:x val="-6.9060631511536116E-2"/>
                  <c:y val="2.85185952188002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C5A-42BA-8C3F-4F10172D25EE}"/>
                </c:ext>
              </c:extLst>
            </c:dLbl>
            <c:dLbl>
              <c:idx val="3"/>
              <c:layout>
                <c:manualLayout>
                  <c:x val="5.8521381146375111E-2"/>
                  <c:y val="-5.900104195518273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5A-42BA-8C3F-4F10172D25EE}"/>
                </c:ext>
              </c:extLst>
            </c:dLbl>
            <c:dLbl>
              <c:idx val="4"/>
              <c:layout>
                <c:manualLayout>
                  <c:x val="5.1651825730372664E-2"/>
                  <c:y val="4.00796634089080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5A-42BA-8C3F-4F10172D25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'başı boş hayvan değerlendirme'!$C$87:$C$88</c:f>
              <c:strCache>
                <c:ptCount val="2"/>
                <c:pt idx="0">
                  <c:v>Kadın</c:v>
                </c:pt>
                <c:pt idx="1">
                  <c:v>Erkek</c:v>
                </c:pt>
              </c:strCache>
            </c:strRef>
          </c:cat>
          <c:val>
            <c:numRef>
              <c:f>'başı boş hayvan değerlendirme'!$E$87:$E$88</c:f>
              <c:numCache>
                <c:formatCode>#,##0.0;[Red]#,##0.0</c:formatCode>
                <c:ptCount val="2"/>
                <c:pt idx="0">
                  <c:v>42.5</c:v>
                </c:pt>
                <c:pt idx="1">
                  <c:v>57.5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5A-42BA-8C3F-4F10172D25E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>
          <a:solidFill>
            <a:srgbClr val="C00000"/>
          </a:solidFill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882993792442612"/>
          <c:y val="5.3017262722093225E-3"/>
          <c:w val="0.50328347845408206"/>
          <c:h val="0.96477388831594346"/>
        </c:manualLayout>
      </c:layout>
      <c:doughnutChart>
        <c:varyColors val="1"/>
        <c:ser>
          <c:idx val="0"/>
          <c:order val="0"/>
          <c:tx>
            <c:strRef>
              <c:f>'başı boş hayvan değerlendirme'!$C$124:$E$124</c:f>
              <c:strCache>
                <c:ptCount val="1"/>
                <c:pt idx="0">
                  <c:v>Katılımcıların eğitim durumuna göre dağılımları</c:v>
                </c:pt>
              </c:strCache>
            </c:strRef>
          </c:tx>
          <c:explosion val="9"/>
          <c:dPt>
            <c:idx val="0"/>
            <c:bubble3D val="0"/>
            <c:explosion val="3"/>
            <c:spPr>
              <a:solidFill>
                <a:srgbClr val="FF6600"/>
              </a:solidFill>
            </c:spPr>
            <c:extLst>
              <c:ext xmlns:c16="http://schemas.microsoft.com/office/drawing/2014/chart" uri="{C3380CC4-5D6E-409C-BE32-E72D297353CC}">
                <c16:uniqueId val="{00000001-6A77-4476-94E3-8427143DF348}"/>
              </c:ext>
            </c:extLst>
          </c:dPt>
          <c:dPt>
            <c:idx val="1"/>
            <c:bubble3D val="0"/>
            <c:explosion val="3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6A77-4476-94E3-8427143DF348}"/>
              </c:ext>
            </c:extLst>
          </c:dPt>
          <c:dPt>
            <c:idx val="2"/>
            <c:bubble3D val="0"/>
            <c:explosion val="2"/>
            <c:extLst>
              <c:ext xmlns:c16="http://schemas.microsoft.com/office/drawing/2014/chart" uri="{C3380CC4-5D6E-409C-BE32-E72D297353CC}">
                <c16:uniqueId val="{00000004-6A77-4476-94E3-8427143DF348}"/>
              </c:ext>
            </c:extLst>
          </c:dPt>
          <c:dPt>
            <c:idx val="3"/>
            <c:bubble3D val="0"/>
            <c:explosion val="5"/>
            <c:extLst>
              <c:ext xmlns:c16="http://schemas.microsoft.com/office/drawing/2014/chart" uri="{C3380CC4-5D6E-409C-BE32-E72D297353CC}">
                <c16:uniqueId val="{00000005-6A77-4476-94E3-8427143DF348}"/>
              </c:ext>
            </c:extLst>
          </c:dPt>
          <c:dPt>
            <c:idx val="4"/>
            <c:bubble3D val="0"/>
            <c:explosion val="3"/>
            <c:extLst>
              <c:ext xmlns:c16="http://schemas.microsoft.com/office/drawing/2014/chart" uri="{C3380CC4-5D6E-409C-BE32-E72D297353CC}">
                <c16:uniqueId val="{00000006-6A77-4476-94E3-8427143DF348}"/>
              </c:ext>
            </c:extLst>
          </c:dPt>
          <c:dLbls>
            <c:dLbl>
              <c:idx val="0"/>
              <c:layout>
                <c:manualLayout>
                  <c:x val="9.1536474607339449E-3"/>
                  <c:y val="7.8532261319164067E-4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DC8D28C6-1D05-4BFF-ABFE-1893E5CDF6AE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[KATEGORİ ADI]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; </a:t>
                    </a:r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CD14983E-41D6-447D-A4A5-329838609C66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77-4476-94E3-8427143DF348}"/>
                </c:ext>
              </c:extLst>
            </c:dLbl>
            <c:dLbl>
              <c:idx val="1"/>
              <c:layout>
                <c:manualLayout>
                  <c:x val="6.3216403505116118E-3"/>
                  <c:y val="6.3515295688605471E-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A3D3BA75-35E0-4E04-9AF7-BB9708B4AFF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[KATEGORİ ADI]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; </a:t>
                    </a:r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27605533-23C6-4E40-8A3A-0D0F827C64E5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A77-4476-94E3-8427143DF348}"/>
                </c:ext>
              </c:extLst>
            </c:dLbl>
            <c:dLbl>
              <c:idx val="2"/>
              <c:layout>
                <c:manualLayout>
                  <c:x val="-7.9060950714494663E-3"/>
                  <c:y val="2.281095980266307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E43C21BD-EB3F-4780-90CB-81952F22D077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[KATEGORİ ADI]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; </a:t>
                    </a:r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D2DE282C-52A2-4A0E-B835-213396E0AB40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A77-4476-94E3-8427143DF348}"/>
                </c:ext>
              </c:extLst>
            </c:dLbl>
            <c:dLbl>
              <c:idx val="3"/>
              <c:layout>
                <c:manualLayout>
                  <c:x val="-5.3335694149342448E-3"/>
                  <c:y val="-1.3318805308674381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CF90E7F4-81D0-41AA-B0C8-E0830E2336D9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[KATEGORİ ADI]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; </a:t>
                    </a:r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0AE2FCEC-07C5-4341-BF23-33B20F99E986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A77-4476-94E3-8427143DF348}"/>
                </c:ext>
              </c:extLst>
            </c:dLbl>
            <c:dLbl>
              <c:idx val="4"/>
              <c:layout>
                <c:manualLayout>
                  <c:x val="-4.4786762765766036E-3"/>
                  <c:y val="-2.7677830316008494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F62138E2-5F03-46D9-8B14-961B8603D604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[KATEGORİ ADI]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; </a:t>
                    </a:r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fld id="{12A09201-3537-4361-8343-F2359C5C3FC2}" type="VALUE">
                      <a:rPr lang="en-US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[DEĞER]</a:t>
                    </a:fld>
                    <a:endParaRPr lang="tr-TR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A77-4476-94E3-8427143DF3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'başı boş hayvan değerlendirme'!$C$126:$C$130</c:f>
              <c:strCache>
                <c:ptCount val="5"/>
                <c:pt idx="0">
                  <c:v>İlkokul</c:v>
                </c:pt>
                <c:pt idx="1">
                  <c:v>Ortaokul</c:v>
                </c:pt>
                <c:pt idx="2">
                  <c:v>Lise</c:v>
                </c:pt>
                <c:pt idx="3">
                  <c:v>Üniversite</c:v>
                </c:pt>
                <c:pt idx="4">
                  <c:v>Lisansüstü</c:v>
                </c:pt>
              </c:strCache>
            </c:strRef>
          </c:cat>
          <c:val>
            <c:numRef>
              <c:f>'başı boş hayvan değerlendirme'!$E$126:$E$130</c:f>
              <c:numCache>
                <c:formatCode>#,##0.0;[Red]#,##0.0</c:formatCode>
                <c:ptCount val="5"/>
                <c:pt idx="0">
                  <c:v>12</c:v>
                </c:pt>
                <c:pt idx="1">
                  <c:v>7.5</c:v>
                </c:pt>
                <c:pt idx="2">
                  <c:v>27.9</c:v>
                </c:pt>
                <c:pt idx="3">
                  <c:v>45.2</c:v>
                </c:pt>
                <c:pt idx="4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77-4476-94E3-8427143DF348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0"/>
        <c:holeSize val="50"/>
      </c:doughnutChart>
      <c:spPr>
        <a:scene3d>
          <a:camera prst="orthographicFront"/>
          <a:lightRig rig="threePt" dir="t"/>
        </a:scene3d>
        <a:sp3d>
          <a:bevelB prst="relaxedInset"/>
        </a:sp3d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>
          <a:latin typeface="Swis721 BT" panose="020B0504020202020204" pitchFamily="34" charset="0"/>
        </a:defRPr>
      </a:pPr>
      <a:endParaRPr lang="tr-T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2.4881359527028713E-3"/>
          <c:w val="1"/>
          <c:h val="0.93921511704976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'başı boş hayvan değerlendirme'!$C$187:$E$187</c:f>
              <c:strCache>
                <c:ptCount val="1"/>
                <c:pt idx="0">
                  <c:v>Katılımcıların hane gelir durumuna göre dağılımları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4CB-44C0-A3AD-4329C70537D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4CB-44C0-A3AD-4329C70537D1}"/>
              </c:ext>
            </c:extLst>
          </c:dPt>
          <c:dLbls>
            <c:dLbl>
              <c:idx val="0"/>
              <c:layout>
                <c:manualLayout>
                  <c:x val="-8.4175084175087261E-4"/>
                  <c:y val="-0.25420875420875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4CB-44C0-A3AD-4329C70537D1}"/>
                </c:ext>
              </c:extLst>
            </c:dLbl>
            <c:dLbl>
              <c:idx val="1"/>
              <c:layout>
                <c:manualLayout>
                  <c:x val="0"/>
                  <c:y val="-7.9124579124579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4CB-44C0-A3AD-4329C70537D1}"/>
                </c:ext>
              </c:extLst>
            </c:dLbl>
            <c:dLbl>
              <c:idx val="2"/>
              <c:layout>
                <c:manualLayout>
                  <c:x val="1.6835016835016218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4CB-44C0-A3AD-4329C70537D1}"/>
                </c:ext>
              </c:extLst>
            </c:dLbl>
            <c:dLbl>
              <c:idx val="3"/>
              <c:layout>
                <c:manualLayout>
                  <c:x val="2.5252525252525255E-3"/>
                  <c:y val="-3.8720538720538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4CB-44C0-A3AD-4329C70537D1}"/>
                </c:ext>
              </c:extLst>
            </c:dLbl>
            <c:dLbl>
              <c:idx val="4"/>
              <c:layout>
                <c:manualLayout>
                  <c:x val="8.4175084175084171E-4"/>
                  <c:y val="-4.5454545454545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4CB-44C0-A3AD-4329C70537D1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Swis721 BT" panose="020B0504020202020204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'başı boş hayvan değerlendirme'!$C$189:$C$193</c:f>
              <c:strCache>
                <c:ptCount val="5"/>
                <c:pt idx="0">
                  <c:v>0-20.000 TL</c:v>
                </c:pt>
                <c:pt idx="1">
                  <c:v>20.001-30.000 TL</c:v>
                </c:pt>
                <c:pt idx="2">
                  <c:v>30.001-40.000 TL</c:v>
                </c:pt>
                <c:pt idx="3">
                  <c:v>40.001-50.000TL</c:v>
                </c:pt>
                <c:pt idx="4">
                  <c:v>50.001 ve üzeri</c:v>
                </c:pt>
              </c:strCache>
            </c:strRef>
          </c:cat>
          <c:val>
            <c:numRef>
              <c:f>'başı boş hayvan değerlendirme'!$E$189:$E$193</c:f>
              <c:numCache>
                <c:formatCode>#,##0.0;[Red]#,##0.0</c:formatCode>
                <c:ptCount val="5"/>
                <c:pt idx="0">
                  <c:v>40.6</c:v>
                </c:pt>
                <c:pt idx="1">
                  <c:v>17.100000000000001</c:v>
                </c:pt>
                <c:pt idx="2">
                  <c:v>18.100000000000001</c:v>
                </c:pt>
                <c:pt idx="3">
                  <c:v>10.5</c:v>
                </c:pt>
                <c:pt idx="4">
                  <c:v>13.7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CB-44C0-A3AD-4329C70537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404970392"/>
        <c:axId val="404966784"/>
        <c:axId val="0"/>
      </c:bar3DChart>
      <c:catAx>
        <c:axId val="404970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endParaRPr lang="tr-TR"/>
          </a:p>
        </c:txPr>
        <c:crossAx val="404966784"/>
        <c:crosses val="autoZero"/>
        <c:auto val="1"/>
        <c:lblAlgn val="ctr"/>
        <c:lblOffset val="100"/>
        <c:noMultiLvlLbl val="0"/>
      </c:catAx>
      <c:valAx>
        <c:axId val="404966784"/>
        <c:scaling>
          <c:orientation val="minMax"/>
        </c:scaling>
        <c:delete val="1"/>
        <c:axPos val="l"/>
        <c:numFmt formatCode="#,##0.0;[Red]#,##0.0" sourceLinked="1"/>
        <c:majorTickMark val="none"/>
        <c:minorTickMark val="none"/>
        <c:tickLblPos val="nextTo"/>
        <c:crossAx val="404970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F9686-B2EA-4232-804A-7C6A379FFBD7}" type="datetimeFigureOut">
              <a:rPr lang="tr-TR" smtClean="0"/>
              <a:t>4.07.2024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D62BC-11D0-4198-9C1E-074B13CB0D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707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3727-9E9E-4BDD-B929-94F46B9957D2}" type="datetime1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CED72-4DE5-45D4-A60D-24FE23D7DB6F}" type="datetime1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43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3"/>
            <a:ext cx="601980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968CF-EA82-4DBD-8335-14CFFA918993}" type="datetime1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2129A-7E16-4A22-A014-3B655C9FFA7A}" type="datetime1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5972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16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7489-DBC6-43C6-812B-7DC8A91D2C8F}" type="datetime1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600204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4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00BCE-CCCE-4E6E-A738-AB6D59233059}" type="datetime1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1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2" indent="0">
              <a:buNone/>
              <a:defRPr sz="1600" b="1"/>
            </a:lvl6pPr>
            <a:lvl7pPr marL="2743166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1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2" indent="0">
              <a:buNone/>
              <a:defRPr sz="1600" b="1"/>
            </a:lvl6pPr>
            <a:lvl7pPr marL="2743166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79CB-6A83-400E-903C-E86BA61160BC}" type="datetime1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201AA-A1C4-4D95-9422-35F27F6505FC}" type="datetime1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0DFB-ED0F-44DD-82EF-E4ABA537185E}" type="datetime1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5"/>
            <a:ext cx="3008313" cy="4691063"/>
          </a:xfrm>
        </p:spPr>
        <p:txBody>
          <a:bodyPr/>
          <a:lstStyle>
            <a:lvl1pPr marL="0" indent="0">
              <a:buNone/>
              <a:defRPr sz="1401"/>
            </a:lvl1pPr>
            <a:lvl2pPr marL="457195" indent="0">
              <a:buNone/>
              <a:defRPr sz="1200"/>
            </a:lvl2pPr>
            <a:lvl3pPr marL="914388" indent="0">
              <a:buNone/>
              <a:defRPr sz="1001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2" indent="0">
              <a:buNone/>
              <a:defRPr sz="900"/>
            </a:lvl6pPr>
            <a:lvl7pPr marL="2743166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47C11-6A60-48EB-AAEF-6150EC13F07B}" type="datetime1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88" indent="0">
              <a:buNone/>
              <a:defRPr sz="2400"/>
            </a:lvl3pPr>
            <a:lvl4pPr marL="1371583" indent="0">
              <a:buNone/>
              <a:defRPr sz="2000"/>
            </a:lvl4pPr>
            <a:lvl5pPr marL="1828777" indent="0">
              <a:buNone/>
              <a:defRPr sz="2000"/>
            </a:lvl5pPr>
            <a:lvl6pPr marL="2285972" indent="0">
              <a:buNone/>
              <a:defRPr sz="2000"/>
            </a:lvl6pPr>
            <a:lvl7pPr marL="2743166" indent="0">
              <a:buNone/>
              <a:defRPr sz="2000"/>
            </a:lvl7pPr>
            <a:lvl8pPr marL="3200360" indent="0">
              <a:buNone/>
              <a:defRPr sz="2000"/>
            </a:lvl8pPr>
            <a:lvl9pPr marL="365755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1"/>
            </a:lvl1pPr>
            <a:lvl2pPr marL="457195" indent="0">
              <a:buNone/>
              <a:defRPr sz="1200"/>
            </a:lvl2pPr>
            <a:lvl3pPr marL="914388" indent="0">
              <a:buNone/>
              <a:defRPr sz="1001"/>
            </a:lvl3pPr>
            <a:lvl4pPr marL="1371583" indent="0">
              <a:buNone/>
              <a:defRPr sz="900"/>
            </a:lvl4pPr>
            <a:lvl5pPr marL="1828777" indent="0">
              <a:buNone/>
              <a:defRPr sz="900"/>
            </a:lvl5pPr>
            <a:lvl6pPr marL="2285972" indent="0">
              <a:buNone/>
              <a:defRPr sz="900"/>
            </a:lvl6pPr>
            <a:lvl7pPr marL="2743166" indent="0">
              <a:buNone/>
              <a:defRPr sz="900"/>
            </a:lvl7pPr>
            <a:lvl8pPr marL="3200360" indent="0">
              <a:buNone/>
              <a:defRPr sz="900"/>
            </a:lvl8pPr>
            <a:lvl9pPr marL="36575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CB9C3-261C-44F0-890F-0D0EB3373873}" type="datetime1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A9009-86C3-4159-8B3F-E255CC216657}" type="datetime1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0" indent="-285746" algn="l" defTabSz="91438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6" indent="-228598" algn="l" defTabSz="91438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1" indent="-228598" algn="l" defTabSz="91438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5" indent="-228598" algn="l" defTabSz="91438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8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4" indent="-228598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8" indent="-228598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8" algn="l" defTabSz="9143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2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6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/>
          <p:nvPr/>
        </p:nvSpPr>
        <p:spPr>
          <a:xfrm>
            <a:off x="0" y="-22047"/>
            <a:ext cx="1752600" cy="2498548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2"/>
              </a:lnSpc>
            </a:pPr>
            <a:endParaRPr sz="1801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22"/>
            <a:ext cx="18417601" cy="104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17125666" y="1"/>
            <a:ext cx="1143000" cy="10287000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4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1"/>
            <a:ext cx="6781800" cy="6781800"/>
          </a:xfrm>
          <a:prstGeom prst="rect">
            <a:avLst/>
          </a:prstGeom>
        </p:spPr>
      </p:pic>
      <p:sp>
        <p:nvSpPr>
          <p:cNvPr id="7" name="TextBox 8"/>
          <p:cNvSpPr txBox="1"/>
          <p:nvPr/>
        </p:nvSpPr>
        <p:spPr>
          <a:xfrm>
            <a:off x="5257800" y="4188615"/>
            <a:ext cx="108204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13000" dirty="0" smtClean="0">
                <a:solidFill>
                  <a:srgbClr val="29313D"/>
                </a:solidFill>
                <a:latin typeface="Batangas"/>
              </a:rPr>
              <a:t>BULGULAR</a:t>
            </a:r>
            <a:endParaRPr lang="tr-TR" sz="13000" dirty="0">
              <a:solidFill>
                <a:srgbClr val="29313D"/>
              </a:solidFill>
              <a:latin typeface="Batangas"/>
            </a:endParaRPr>
          </a:p>
        </p:txBody>
      </p:sp>
    </p:spTree>
    <p:extLst>
      <p:ext uri="{BB962C8B-B14F-4D97-AF65-F5344CB8AC3E}">
        <p14:creationId xmlns:p14="http://schemas.microsoft.com/office/powerpoint/2010/main" val="123018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11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52440"/>
            <a:ext cx="10668000" cy="9175973"/>
          </a:xfrm>
          <a:prstGeom prst="rect">
            <a:avLst/>
          </a:prstGeom>
        </p:spPr>
      </p:pic>
      <p:grpSp>
        <p:nvGrpSpPr>
          <p:cNvPr id="18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9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0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1" name="TextBox 8"/>
          <p:cNvSpPr txBox="1"/>
          <p:nvPr/>
        </p:nvSpPr>
        <p:spPr>
          <a:xfrm>
            <a:off x="5720688" y="11702"/>
            <a:ext cx="12344400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Kendinizi Siyasi Kimlik olarak nasıl tanımlarsınız?</a:t>
            </a:r>
          </a:p>
        </p:txBody>
      </p:sp>
    </p:spTree>
    <p:extLst>
      <p:ext uri="{BB962C8B-B14F-4D97-AF65-F5344CB8AC3E}">
        <p14:creationId xmlns:p14="http://schemas.microsoft.com/office/powerpoint/2010/main" val="77208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12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0455"/>
            <a:ext cx="10972800" cy="9220201"/>
          </a:xfrm>
          <a:prstGeom prst="rect">
            <a:avLst/>
          </a:prstGeom>
        </p:spPr>
      </p:pic>
      <p:grpSp>
        <p:nvGrpSpPr>
          <p:cNvPr id="15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7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8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5720688" y="11702"/>
            <a:ext cx="12344400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Size göre Türkiye'nin Sorunlarını Hangi Lider Çözer?</a:t>
            </a:r>
          </a:p>
        </p:txBody>
      </p:sp>
    </p:spTree>
    <p:extLst>
      <p:ext uri="{BB962C8B-B14F-4D97-AF65-F5344CB8AC3E}">
        <p14:creationId xmlns:p14="http://schemas.microsoft.com/office/powerpoint/2010/main" val="8162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13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52441"/>
            <a:ext cx="9829800" cy="9220200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720688" y="11702"/>
            <a:ext cx="12344400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Türkiye'nin Mevcut Ekonomik durumunu nasıl değerlendiriyorsunuz?</a:t>
            </a:r>
          </a:p>
        </p:txBody>
      </p:sp>
    </p:spTree>
    <p:extLst>
      <p:ext uri="{BB962C8B-B14F-4D97-AF65-F5344CB8AC3E}">
        <p14:creationId xmlns:p14="http://schemas.microsoft.com/office/powerpoint/2010/main" val="10740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14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32" y="991836"/>
            <a:ext cx="9584140" cy="9126939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720688" y="11702"/>
            <a:ext cx="12344400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Sizce Türkiye'nin Ekonomik sıkıntılarının ana nedeni nedir?</a:t>
            </a:r>
          </a:p>
        </p:txBody>
      </p:sp>
    </p:spTree>
    <p:extLst>
      <p:ext uri="{BB962C8B-B14F-4D97-AF65-F5344CB8AC3E}">
        <p14:creationId xmlns:p14="http://schemas.microsoft.com/office/powerpoint/2010/main" val="217512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15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30" y="921512"/>
            <a:ext cx="9579870" cy="9129780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720688" y="11702"/>
            <a:ext cx="12344400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Sizce Türkiye'deki yüksek enflasyonun başlıca sebebi nedir?</a:t>
            </a:r>
          </a:p>
        </p:txBody>
      </p:sp>
    </p:spTree>
    <p:extLst>
      <p:ext uri="{BB962C8B-B14F-4D97-AF65-F5344CB8AC3E}">
        <p14:creationId xmlns:p14="http://schemas.microsoft.com/office/powerpoint/2010/main" val="28932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16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91836"/>
            <a:ext cx="9448800" cy="9067800"/>
          </a:xfrm>
          <a:prstGeom prst="rect">
            <a:avLst/>
          </a:prstGeom>
        </p:spPr>
      </p:pic>
      <p:grpSp>
        <p:nvGrpSpPr>
          <p:cNvPr id="17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8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5720688" y="11702"/>
            <a:ext cx="12344400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Türkiye'deki işsizliğin ana sebebi sizce nedir?</a:t>
            </a:r>
          </a:p>
        </p:txBody>
      </p:sp>
    </p:spTree>
    <p:extLst>
      <p:ext uri="{BB962C8B-B14F-4D97-AF65-F5344CB8AC3E}">
        <p14:creationId xmlns:p14="http://schemas.microsoft.com/office/powerpoint/2010/main" val="20444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17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84093"/>
            <a:ext cx="10210800" cy="9144000"/>
          </a:xfrm>
          <a:prstGeom prst="rect">
            <a:avLst/>
          </a:prstGeom>
        </p:spPr>
      </p:pic>
      <p:grpSp>
        <p:nvGrpSpPr>
          <p:cNvPr id="17" name="Group 9"/>
          <p:cNvGrpSpPr/>
          <p:nvPr/>
        </p:nvGrpSpPr>
        <p:grpSpPr>
          <a:xfrm>
            <a:off x="2438400" y="14658"/>
            <a:ext cx="15849599" cy="646983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8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2438400" y="91586"/>
            <a:ext cx="15621001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tr-TR" sz="2500" dirty="0">
                <a:solidFill>
                  <a:srgbClr val="0D0D0D"/>
                </a:solidFill>
                <a:latin typeface="Square721 BT" panose="020B0504020202060204" pitchFamily="34" charset="0"/>
              </a:rPr>
              <a:t>CHP'nin Mahalli idareler Seçimlerinde Zafer kazanması Ulusal siyaset üzerinde nasıl bir etki yaratır?</a:t>
            </a:r>
          </a:p>
        </p:txBody>
      </p:sp>
    </p:spTree>
    <p:extLst>
      <p:ext uri="{BB962C8B-B14F-4D97-AF65-F5344CB8AC3E}">
        <p14:creationId xmlns:p14="http://schemas.microsoft.com/office/powerpoint/2010/main" val="21870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18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3505200" y="14658"/>
            <a:ext cx="14782799" cy="646983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657600" y="91586"/>
            <a:ext cx="14401801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tr-TR" sz="3200" dirty="0">
                <a:solidFill>
                  <a:srgbClr val="0D0D0D"/>
                </a:solidFill>
                <a:latin typeface="Square721 BT" panose="020B0504020202060204" pitchFamily="34" charset="0"/>
              </a:rPr>
              <a:t>Size göre Yeniden Refah Partisi, Ak partiye Alternatif bir parti olabilir mi?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09745"/>
            <a:ext cx="93726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19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17" name="Group 9"/>
          <p:cNvGrpSpPr/>
          <p:nvPr/>
        </p:nvGrpSpPr>
        <p:grpSpPr>
          <a:xfrm>
            <a:off x="3505200" y="14658"/>
            <a:ext cx="14782799" cy="646983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8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3657600" y="91586"/>
            <a:ext cx="14401801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3200" dirty="0">
                <a:solidFill>
                  <a:srgbClr val="0D0D0D"/>
                </a:solidFill>
                <a:latin typeface="Square721 BT" panose="020B0504020202060204" pitchFamily="34" charset="0"/>
              </a:rPr>
              <a:t>Size göre Türkiye'de yeni bir Siyasi oluşuma gerek var mıdır?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15" y="1074229"/>
            <a:ext cx="89916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16539" y="3107297"/>
            <a:ext cx="3136464" cy="3145513"/>
            <a:chOff x="0" y="0"/>
            <a:chExt cx="4181953" cy="41940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762" r="16762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007537" y="3107300"/>
            <a:ext cx="3136464" cy="3145513"/>
            <a:chOff x="0" y="0"/>
            <a:chExt cx="4181953" cy="419401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41599" r="8544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122337" y="3107300"/>
            <a:ext cx="3136464" cy="3145513"/>
            <a:chOff x="0" y="0"/>
            <a:chExt cx="4181953" cy="419401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16752" r="16752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4237137" y="3107300"/>
            <a:ext cx="3136464" cy="3145513"/>
            <a:chOff x="0" y="0"/>
            <a:chExt cx="4181953" cy="419401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l="12607" r="12607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617015" y="1630922"/>
            <a:ext cx="1034638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1"/>
              </a:lnSpc>
            </a:pP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ARAŞTIRMA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NIN</a:t>
            </a: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 K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İ</a:t>
            </a: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ML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İ</a:t>
            </a: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Ğ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İ</a:t>
            </a:r>
            <a:endParaRPr lang="en-US" sz="7501" spc="-375" dirty="0">
              <a:solidFill>
                <a:srgbClr val="29313D"/>
              </a:solidFill>
              <a:latin typeface="Batanga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64841" y="6503317"/>
            <a:ext cx="311196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ARAŞTIRMANIN ADI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83877" y="6503319"/>
            <a:ext cx="336492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ARAŞTIRMANIN AMACI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46277" y="6504626"/>
            <a:ext cx="336492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ARAŞTIRMANIN TARİHİ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68454" y="6503319"/>
            <a:ext cx="358615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ARAŞTIRMANIN BÖLGESİ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64843" y="6944344"/>
            <a:ext cx="395016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tr-TR" sz="2000" dirty="0">
                <a:solidFill>
                  <a:srgbClr val="29313D"/>
                </a:solidFill>
                <a:latin typeface="Aileron Thin"/>
              </a:rPr>
              <a:t>‘EKONOMİ VE SİYASİ GÜNDEM’’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tr-TR" sz="2000" dirty="0">
                <a:solidFill>
                  <a:srgbClr val="29313D"/>
                </a:solidFill>
                <a:latin typeface="Aileron Thin"/>
              </a:rPr>
              <a:t>Araştırması</a:t>
            </a:r>
            <a:endParaRPr lang="en-US" sz="2000" dirty="0">
              <a:solidFill>
                <a:srgbClr val="29313D"/>
              </a:solidFill>
              <a:latin typeface="Aileron Thin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045851" y="6944345"/>
            <a:ext cx="3136464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29313D"/>
                </a:solidFill>
                <a:latin typeface="Aileron Thin"/>
              </a:rPr>
              <a:t>Bu 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Araştırmanın Amacı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, 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Ü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lkemizin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mevcut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E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konomik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,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siyasi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ve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genel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durumu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hakkında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halkın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farkındalık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düzeyini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,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algılarını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ve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görüşlerini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belirlemek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tir.</a:t>
            </a:r>
            <a:endParaRPr lang="en-US" sz="2000" dirty="0">
              <a:solidFill>
                <a:srgbClr val="29313D"/>
              </a:solidFill>
              <a:latin typeface="Aileron Thin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046276" y="6976097"/>
            <a:ext cx="313646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Araştırma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 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25-30 Haziran</a:t>
            </a:r>
            <a:r>
              <a:rPr lang="en-US" sz="2000" dirty="0">
                <a:solidFill>
                  <a:srgbClr val="29313D"/>
                </a:solidFill>
                <a:latin typeface="Aileron Bold"/>
              </a:rPr>
              <a:t> 2024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tarihinde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yapılmıştır.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168451" y="6976097"/>
            <a:ext cx="313646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Araştırma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Türkiye geneli 7 bölge 61  ilden katılım sağlanmıştır</a:t>
            </a:r>
            <a:endParaRPr lang="en-US" sz="2000" dirty="0">
              <a:solidFill>
                <a:srgbClr val="29313D"/>
              </a:solidFill>
              <a:latin typeface="Aileron Thin"/>
            </a:endParaRPr>
          </a:p>
        </p:txBody>
      </p:sp>
      <p:grpSp>
        <p:nvGrpSpPr>
          <p:cNvPr id="31" name="Group 4"/>
          <p:cNvGrpSpPr/>
          <p:nvPr/>
        </p:nvGrpSpPr>
        <p:grpSpPr>
          <a:xfrm>
            <a:off x="0" y="-103183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32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34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35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36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</p:spTree>
    <p:extLst>
      <p:ext uri="{BB962C8B-B14F-4D97-AF65-F5344CB8AC3E}">
        <p14:creationId xmlns:p14="http://schemas.microsoft.com/office/powerpoint/2010/main" val="23579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20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17" name="Group 9"/>
          <p:cNvGrpSpPr/>
          <p:nvPr/>
        </p:nvGrpSpPr>
        <p:grpSpPr>
          <a:xfrm>
            <a:off x="2590801" y="91586"/>
            <a:ext cx="15697200" cy="646983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8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2590800" y="91586"/>
            <a:ext cx="15468601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 fontAlgn="ctr"/>
            <a:r>
              <a:rPr lang="tr-TR" sz="2200" dirty="0">
                <a:solidFill>
                  <a:srgbClr val="0D0D0D"/>
                </a:solidFill>
                <a:latin typeface="Square721 BT" panose="020B0504020202060204" pitchFamily="34" charset="0"/>
              </a:rPr>
              <a:t>Eski Milletvekili Yavuz </a:t>
            </a:r>
            <a:r>
              <a:rPr lang="tr-TR" sz="2200" dirty="0" err="1">
                <a:solidFill>
                  <a:srgbClr val="0D0D0D"/>
                </a:solidFill>
                <a:latin typeface="Square721 BT" panose="020B0504020202060204" pitchFamily="34" charset="0"/>
              </a:rPr>
              <a:t>AĞIRALİOĞLU'nun</a:t>
            </a:r>
            <a:r>
              <a:rPr lang="tr-TR" sz="2200" dirty="0">
                <a:solidFill>
                  <a:srgbClr val="0D0D0D"/>
                </a:solidFill>
                <a:latin typeface="Square721 BT" panose="020B0504020202060204" pitchFamily="34" charset="0"/>
              </a:rPr>
              <a:t> Başlatmış olduğu Siyasi Hareketin Başarılı olacağını düşünüyor musunuz?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05" y="898053"/>
            <a:ext cx="9144995" cy="91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1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21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grpSp>
        <p:nvGrpSpPr>
          <p:cNvPr id="17" name="Group 9"/>
          <p:cNvGrpSpPr/>
          <p:nvPr/>
        </p:nvGrpSpPr>
        <p:grpSpPr>
          <a:xfrm>
            <a:off x="4724399" y="91586"/>
            <a:ext cx="13563601" cy="646983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8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9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2590800" y="91586"/>
            <a:ext cx="15468601" cy="570056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r" fontAlgn="ctr"/>
            <a:r>
              <a:rPr lang="tr-TR" sz="2400" dirty="0">
                <a:solidFill>
                  <a:srgbClr val="0D0D0D"/>
                </a:solidFill>
                <a:latin typeface="Square721 BT" panose="020B0504020202060204" pitchFamily="34" charset="0"/>
              </a:rPr>
              <a:t>Bu gün Milletvekilliği Seçimi yapılacak olsa oyunuzu hangi Partiye verdiniz?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45543"/>
            <a:ext cx="9410704" cy="892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3595486" y="3148354"/>
            <a:ext cx="725172" cy="4366895"/>
            <a:chOff x="14002664" y="3171953"/>
            <a:chExt cx="725170" cy="4366895"/>
          </a:xfrm>
        </p:grpSpPr>
        <p:sp>
          <p:nvSpPr>
            <p:cNvPr id="5" name="object 5"/>
            <p:cNvSpPr/>
            <p:nvPr/>
          </p:nvSpPr>
          <p:spPr>
            <a:xfrm>
              <a:off x="14002693" y="3171953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69" h="725170">
                  <a:moveTo>
                    <a:pt x="614658" y="724792"/>
                  </a:moveTo>
                  <a:lnTo>
                    <a:pt x="110138" y="724792"/>
                  </a:lnTo>
                  <a:lnTo>
                    <a:pt x="67267" y="716138"/>
                  </a:lnTo>
                  <a:lnTo>
                    <a:pt x="32259" y="692536"/>
                  </a:lnTo>
                  <a:lnTo>
                    <a:pt x="8655" y="657527"/>
                  </a:lnTo>
                  <a:lnTo>
                    <a:pt x="0" y="614655"/>
                  </a:lnTo>
                  <a:lnTo>
                    <a:pt x="0" y="110138"/>
                  </a:lnTo>
                  <a:lnTo>
                    <a:pt x="8655" y="67267"/>
                  </a:lnTo>
                  <a:lnTo>
                    <a:pt x="32259" y="32258"/>
                  </a:lnTo>
                  <a:lnTo>
                    <a:pt x="67267" y="8655"/>
                  </a:lnTo>
                  <a:lnTo>
                    <a:pt x="110138" y="0"/>
                  </a:lnTo>
                  <a:lnTo>
                    <a:pt x="614657" y="0"/>
                  </a:lnTo>
                  <a:lnTo>
                    <a:pt x="657526" y="8655"/>
                  </a:lnTo>
                  <a:lnTo>
                    <a:pt x="692533" y="32258"/>
                  </a:lnTo>
                  <a:lnTo>
                    <a:pt x="716135" y="67267"/>
                  </a:lnTo>
                  <a:lnTo>
                    <a:pt x="724789" y="110138"/>
                  </a:lnTo>
                  <a:lnTo>
                    <a:pt x="724791" y="614655"/>
                  </a:lnTo>
                  <a:lnTo>
                    <a:pt x="716136" y="657527"/>
                  </a:lnTo>
                  <a:lnTo>
                    <a:pt x="692535" y="692536"/>
                  </a:lnTo>
                  <a:lnTo>
                    <a:pt x="657528" y="716138"/>
                  </a:lnTo>
                  <a:lnTo>
                    <a:pt x="614658" y="724792"/>
                  </a:lnTo>
                  <a:close/>
                </a:path>
              </a:pathLst>
            </a:custGeom>
            <a:solidFill>
              <a:srgbClr val="004AAC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6" name="object 6"/>
            <p:cNvSpPr/>
            <p:nvPr/>
          </p:nvSpPr>
          <p:spPr>
            <a:xfrm>
              <a:off x="14232364" y="3312634"/>
              <a:ext cx="266065" cy="511809"/>
            </a:xfrm>
            <a:custGeom>
              <a:avLst/>
              <a:gdLst/>
              <a:ahLst/>
              <a:cxnLst/>
              <a:rect l="l" t="t" r="r" b="b"/>
              <a:pathLst>
                <a:path w="266065" h="511810">
                  <a:moveTo>
                    <a:pt x="172303" y="511210"/>
                  </a:moveTo>
                  <a:lnTo>
                    <a:pt x="78478" y="511210"/>
                  </a:lnTo>
                  <a:lnTo>
                    <a:pt x="78478" y="278032"/>
                  </a:lnTo>
                  <a:lnTo>
                    <a:pt x="0" y="278032"/>
                  </a:lnTo>
                  <a:lnTo>
                    <a:pt x="0" y="187154"/>
                  </a:lnTo>
                  <a:lnTo>
                    <a:pt x="78478" y="187154"/>
                  </a:lnTo>
                  <a:lnTo>
                    <a:pt x="78478" y="120140"/>
                  </a:lnTo>
                  <a:lnTo>
                    <a:pt x="86980" y="68554"/>
                  </a:lnTo>
                  <a:lnTo>
                    <a:pt x="110889" y="30902"/>
                  </a:lnTo>
                  <a:lnTo>
                    <a:pt x="147809" y="7834"/>
                  </a:lnTo>
                  <a:lnTo>
                    <a:pt x="195343" y="0"/>
                  </a:lnTo>
                  <a:lnTo>
                    <a:pt x="219163" y="404"/>
                  </a:lnTo>
                  <a:lnTo>
                    <a:pt x="239758" y="1376"/>
                  </a:lnTo>
                  <a:lnTo>
                    <a:pt x="255673" y="2556"/>
                  </a:lnTo>
                  <a:lnTo>
                    <a:pt x="265453" y="3583"/>
                  </a:lnTo>
                  <a:lnTo>
                    <a:pt x="265453" y="84860"/>
                  </a:lnTo>
                  <a:lnTo>
                    <a:pt x="217367" y="84887"/>
                  </a:lnTo>
                  <a:lnTo>
                    <a:pt x="194412" y="88099"/>
                  </a:lnTo>
                  <a:lnTo>
                    <a:pt x="180689" y="97141"/>
                  </a:lnTo>
                  <a:lnTo>
                    <a:pt x="174040" y="111116"/>
                  </a:lnTo>
                  <a:lnTo>
                    <a:pt x="172303" y="129130"/>
                  </a:lnTo>
                  <a:lnTo>
                    <a:pt x="172303" y="187153"/>
                  </a:lnTo>
                  <a:lnTo>
                    <a:pt x="262300" y="187153"/>
                  </a:lnTo>
                  <a:lnTo>
                    <a:pt x="250576" y="278030"/>
                  </a:lnTo>
                  <a:lnTo>
                    <a:pt x="172303" y="278030"/>
                  </a:lnTo>
                  <a:lnTo>
                    <a:pt x="172303" y="511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7" name="object 7"/>
            <p:cNvSpPr/>
            <p:nvPr/>
          </p:nvSpPr>
          <p:spPr>
            <a:xfrm>
              <a:off x="14002664" y="4372480"/>
              <a:ext cx="708025" cy="708025"/>
            </a:xfrm>
            <a:custGeom>
              <a:avLst/>
              <a:gdLst/>
              <a:ahLst/>
              <a:cxnLst/>
              <a:rect l="l" t="t" r="r" b="b"/>
              <a:pathLst>
                <a:path w="708025" h="708025">
                  <a:moveTo>
                    <a:pt x="619294" y="707764"/>
                  </a:moveTo>
                  <a:lnTo>
                    <a:pt x="88470" y="707764"/>
                  </a:lnTo>
                  <a:lnTo>
                    <a:pt x="54044" y="700808"/>
                  </a:lnTo>
                  <a:lnTo>
                    <a:pt x="25921" y="681843"/>
                  </a:lnTo>
                  <a:lnTo>
                    <a:pt x="6956" y="653720"/>
                  </a:lnTo>
                  <a:lnTo>
                    <a:pt x="0" y="619294"/>
                  </a:lnTo>
                  <a:lnTo>
                    <a:pt x="0" y="88470"/>
                  </a:lnTo>
                  <a:lnTo>
                    <a:pt x="6956" y="54044"/>
                  </a:lnTo>
                  <a:lnTo>
                    <a:pt x="25921" y="25921"/>
                  </a:lnTo>
                  <a:lnTo>
                    <a:pt x="54044" y="6956"/>
                  </a:lnTo>
                  <a:lnTo>
                    <a:pt x="88470" y="0"/>
                  </a:lnTo>
                  <a:lnTo>
                    <a:pt x="619294" y="0"/>
                  </a:lnTo>
                  <a:lnTo>
                    <a:pt x="653720" y="6956"/>
                  </a:lnTo>
                  <a:lnTo>
                    <a:pt x="681843" y="25921"/>
                  </a:lnTo>
                  <a:lnTo>
                    <a:pt x="700808" y="54044"/>
                  </a:lnTo>
                  <a:lnTo>
                    <a:pt x="707764" y="88470"/>
                  </a:lnTo>
                  <a:lnTo>
                    <a:pt x="707764" y="619294"/>
                  </a:lnTo>
                  <a:lnTo>
                    <a:pt x="700808" y="653720"/>
                  </a:lnTo>
                  <a:lnTo>
                    <a:pt x="681843" y="681843"/>
                  </a:lnTo>
                  <a:lnTo>
                    <a:pt x="653720" y="700808"/>
                  </a:lnTo>
                  <a:lnTo>
                    <a:pt x="619294" y="707764"/>
                  </a:lnTo>
                  <a:close/>
                </a:path>
              </a:pathLst>
            </a:custGeom>
            <a:solidFill>
              <a:srgbClr val="1C9AF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8" name="object 8"/>
            <p:cNvSpPr/>
            <p:nvPr/>
          </p:nvSpPr>
          <p:spPr>
            <a:xfrm>
              <a:off x="14135547" y="4546591"/>
              <a:ext cx="442595" cy="360045"/>
            </a:xfrm>
            <a:custGeom>
              <a:avLst/>
              <a:gdLst/>
              <a:ahLst/>
              <a:cxnLst/>
              <a:rect l="l" t="t" r="r" b="b"/>
              <a:pathLst>
                <a:path w="442594" h="360045">
                  <a:moveTo>
                    <a:pt x="138898" y="359544"/>
                  </a:moveTo>
                  <a:lnTo>
                    <a:pt x="101246" y="356796"/>
                  </a:lnTo>
                  <a:lnTo>
                    <a:pt x="65269" y="348839"/>
                  </a:lnTo>
                  <a:lnTo>
                    <a:pt x="31382" y="336105"/>
                  </a:lnTo>
                  <a:lnTo>
                    <a:pt x="0" y="319025"/>
                  </a:lnTo>
                  <a:lnTo>
                    <a:pt x="7077" y="319909"/>
                  </a:lnTo>
                  <a:lnTo>
                    <a:pt x="14332" y="320263"/>
                  </a:lnTo>
                  <a:lnTo>
                    <a:pt x="21586" y="320263"/>
                  </a:lnTo>
                  <a:lnTo>
                    <a:pt x="52734" y="317615"/>
                  </a:lnTo>
                  <a:lnTo>
                    <a:pt x="82189" y="309956"/>
                  </a:lnTo>
                  <a:lnTo>
                    <a:pt x="109521" y="297720"/>
                  </a:lnTo>
                  <a:lnTo>
                    <a:pt x="134298" y="281336"/>
                  </a:lnTo>
                  <a:lnTo>
                    <a:pt x="105951" y="276271"/>
                  </a:lnTo>
                  <a:lnTo>
                    <a:pt x="81370" y="263111"/>
                  </a:lnTo>
                  <a:lnTo>
                    <a:pt x="62064" y="243316"/>
                  </a:lnTo>
                  <a:lnTo>
                    <a:pt x="49543" y="218345"/>
                  </a:lnTo>
                  <a:lnTo>
                    <a:pt x="55028" y="219407"/>
                  </a:lnTo>
                  <a:lnTo>
                    <a:pt x="60690" y="219937"/>
                  </a:lnTo>
                  <a:lnTo>
                    <a:pt x="74846" y="219937"/>
                  </a:lnTo>
                  <a:lnTo>
                    <a:pt x="82808" y="218876"/>
                  </a:lnTo>
                  <a:lnTo>
                    <a:pt x="90416" y="216753"/>
                  </a:lnTo>
                  <a:lnTo>
                    <a:pt x="61586" y="205508"/>
                  </a:lnTo>
                  <a:lnTo>
                    <a:pt x="38528" y="185589"/>
                  </a:lnTo>
                  <a:lnTo>
                    <a:pt x="23234" y="159001"/>
                  </a:lnTo>
                  <a:lnTo>
                    <a:pt x="17694" y="127751"/>
                  </a:lnTo>
                  <a:lnTo>
                    <a:pt x="17694" y="126512"/>
                  </a:lnTo>
                  <a:lnTo>
                    <a:pt x="27168" y="131044"/>
                  </a:lnTo>
                  <a:lnTo>
                    <a:pt x="37224" y="134497"/>
                  </a:lnTo>
                  <a:lnTo>
                    <a:pt x="47776" y="136789"/>
                  </a:lnTo>
                  <a:lnTo>
                    <a:pt x="58744" y="137837"/>
                  </a:lnTo>
                  <a:lnTo>
                    <a:pt x="42214" y="123593"/>
                  </a:lnTo>
                  <a:lnTo>
                    <a:pt x="29482" y="105766"/>
                  </a:lnTo>
                  <a:lnTo>
                    <a:pt x="21296" y="85086"/>
                  </a:lnTo>
                  <a:lnTo>
                    <a:pt x="18401" y="62283"/>
                  </a:lnTo>
                  <a:lnTo>
                    <a:pt x="19214" y="50024"/>
                  </a:lnTo>
                  <a:lnTo>
                    <a:pt x="21586" y="38263"/>
                  </a:lnTo>
                  <a:lnTo>
                    <a:pt x="25418" y="27099"/>
                  </a:lnTo>
                  <a:lnTo>
                    <a:pt x="30610" y="16632"/>
                  </a:lnTo>
                  <a:lnTo>
                    <a:pt x="68119" y="54069"/>
                  </a:lnTo>
                  <a:lnTo>
                    <a:pt x="112645" y="83228"/>
                  </a:lnTo>
                  <a:lnTo>
                    <a:pt x="162910" y="102800"/>
                  </a:lnTo>
                  <a:lnTo>
                    <a:pt x="217637" y="111472"/>
                  </a:lnTo>
                  <a:lnTo>
                    <a:pt x="216222" y="104749"/>
                  </a:lnTo>
                  <a:lnTo>
                    <a:pt x="215337" y="97848"/>
                  </a:lnTo>
                  <a:lnTo>
                    <a:pt x="215337" y="90770"/>
                  </a:lnTo>
                  <a:lnTo>
                    <a:pt x="222478" y="55462"/>
                  </a:lnTo>
                  <a:lnTo>
                    <a:pt x="241945" y="26607"/>
                  </a:lnTo>
                  <a:lnTo>
                    <a:pt x="270800" y="7141"/>
                  </a:lnTo>
                  <a:lnTo>
                    <a:pt x="306108" y="0"/>
                  </a:lnTo>
                  <a:lnTo>
                    <a:pt x="325082" y="1990"/>
                  </a:lnTo>
                  <a:lnTo>
                    <a:pt x="342713" y="7696"/>
                  </a:lnTo>
                  <a:lnTo>
                    <a:pt x="358585" y="16720"/>
                  </a:lnTo>
                  <a:lnTo>
                    <a:pt x="372284" y="28664"/>
                  </a:lnTo>
                  <a:lnTo>
                    <a:pt x="387567" y="24987"/>
                  </a:lnTo>
                  <a:lnTo>
                    <a:pt x="402320" y="20082"/>
                  </a:lnTo>
                  <a:lnTo>
                    <a:pt x="416475" y="13983"/>
                  </a:lnTo>
                  <a:lnTo>
                    <a:pt x="429967" y="6723"/>
                  </a:lnTo>
                  <a:lnTo>
                    <a:pt x="423445" y="21965"/>
                  </a:lnTo>
                  <a:lnTo>
                    <a:pt x="414418" y="35631"/>
                  </a:lnTo>
                  <a:lnTo>
                    <a:pt x="403168" y="47406"/>
                  </a:lnTo>
                  <a:lnTo>
                    <a:pt x="389978" y="56975"/>
                  </a:lnTo>
                  <a:lnTo>
                    <a:pt x="403608" y="54785"/>
                  </a:lnTo>
                  <a:lnTo>
                    <a:pt x="416873" y="51666"/>
                  </a:lnTo>
                  <a:lnTo>
                    <a:pt x="429740" y="47619"/>
                  </a:lnTo>
                  <a:lnTo>
                    <a:pt x="442176" y="42642"/>
                  </a:lnTo>
                  <a:lnTo>
                    <a:pt x="432436" y="55894"/>
                  </a:lnTo>
                  <a:lnTo>
                    <a:pt x="421584" y="68232"/>
                  </a:lnTo>
                  <a:lnTo>
                    <a:pt x="409704" y="79543"/>
                  </a:lnTo>
                  <a:lnTo>
                    <a:pt x="396879" y="89709"/>
                  </a:lnTo>
                  <a:lnTo>
                    <a:pt x="397056" y="93601"/>
                  </a:lnTo>
                  <a:lnTo>
                    <a:pt x="397056" y="101387"/>
                  </a:lnTo>
                  <a:lnTo>
                    <a:pt x="393696" y="141789"/>
                  </a:lnTo>
                  <a:lnTo>
                    <a:pt x="383702" y="182276"/>
                  </a:lnTo>
                  <a:lnTo>
                    <a:pt x="367205" y="221556"/>
                  </a:lnTo>
                  <a:lnTo>
                    <a:pt x="344333" y="258337"/>
                  </a:lnTo>
                  <a:lnTo>
                    <a:pt x="315217" y="291327"/>
                  </a:lnTo>
                  <a:lnTo>
                    <a:pt x="279986" y="319234"/>
                  </a:lnTo>
                  <a:lnTo>
                    <a:pt x="238769" y="340767"/>
                  </a:lnTo>
                  <a:lnTo>
                    <a:pt x="191697" y="354635"/>
                  </a:lnTo>
                  <a:lnTo>
                    <a:pt x="138898" y="359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02664" y="5547761"/>
              <a:ext cx="665127" cy="6651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02738" y="6909498"/>
              <a:ext cx="682625" cy="629285"/>
            </a:xfrm>
            <a:custGeom>
              <a:avLst/>
              <a:gdLst/>
              <a:ahLst/>
              <a:cxnLst/>
              <a:rect l="l" t="t" r="r" b="b"/>
              <a:pathLst>
                <a:path w="682625" h="629284">
                  <a:moveTo>
                    <a:pt x="593630" y="628718"/>
                  </a:moveTo>
                  <a:lnTo>
                    <a:pt x="88405" y="628718"/>
                  </a:lnTo>
                  <a:lnTo>
                    <a:pt x="82252" y="628112"/>
                  </a:lnTo>
                  <a:lnTo>
                    <a:pt x="36885" y="609321"/>
                  </a:lnTo>
                  <a:lnTo>
                    <a:pt x="9579" y="576049"/>
                  </a:lnTo>
                  <a:lnTo>
                    <a:pt x="0" y="540313"/>
                  </a:lnTo>
                  <a:lnTo>
                    <a:pt x="0" y="252996"/>
                  </a:lnTo>
                  <a:lnTo>
                    <a:pt x="9745" y="211188"/>
                  </a:lnTo>
                  <a:lnTo>
                    <a:pt x="37012" y="178030"/>
                  </a:lnTo>
                  <a:lnTo>
                    <a:pt x="280222" y="18884"/>
                  </a:lnTo>
                  <a:lnTo>
                    <a:pt x="317007" y="2716"/>
                  </a:lnTo>
                  <a:lnTo>
                    <a:pt x="341018" y="0"/>
                  </a:lnTo>
                  <a:lnTo>
                    <a:pt x="349113" y="301"/>
                  </a:lnTo>
                  <a:lnTo>
                    <a:pt x="387864" y="10758"/>
                  </a:lnTo>
                  <a:lnTo>
                    <a:pt x="645023" y="178030"/>
                  </a:lnTo>
                  <a:lnTo>
                    <a:pt x="672284" y="211174"/>
                  </a:lnTo>
                  <a:lnTo>
                    <a:pt x="682036" y="252966"/>
                  </a:lnTo>
                  <a:lnTo>
                    <a:pt x="682036" y="540313"/>
                  </a:lnTo>
                  <a:lnTo>
                    <a:pt x="669541" y="581501"/>
                  </a:lnTo>
                  <a:lnTo>
                    <a:pt x="634819" y="616224"/>
                  </a:lnTo>
                  <a:lnTo>
                    <a:pt x="593630" y="628718"/>
                  </a:lnTo>
                  <a:close/>
                </a:path>
              </a:pathLst>
            </a:custGeom>
            <a:solidFill>
              <a:srgbClr val="FFA000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108571" y="6856181"/>
              <a:ext cx="470534" cy="682625"/>
            </a:xfrm>
            <a:custGeom>
              <a:avLst/>
              <a:gdLst/>
              <a:ahLst/>
              <a:cxnLst/>
              <a:rect l="l" t="t" r="r" b="b"/>
              <a:pathLst>
                <a:path w="470534" h="682625">
                  <a:moveTo>
                    <a:pt x="470369" y="682036"/>
                  </a:moveTo>
                  <a:lnTo>
                    <a:pt x="0" y="682036"/>
                  </a:lnTo>
                  <a:lnTo>
                    <a:pt x="0" y="20399"/>
                  </a:lnTo>
                  <a:lnTo>
                    <a:pt x="20399" y="0"/>
                  </a:lnTo>
                  <a:lnTo>
                    <a:pt x="449969" y="0"/>
                  </a:lnTo>
                  <a:lnTo>
                    <a:pt x="470369" y="682036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2" name="object 12"/>
            <p:cNvSpPr/>
            <p:nvPr/>
          </p:nvSpPr>
          <p:spPr>
            <a:xfrm>
              <a:off x="14002734" y="7119823"/>
              <a:ext cx="682625" cy="418465"/>
            </a:xfrm>
            <a:custGeom>
              <a:avLst/>
              <a:gdLst/>
              <a:ahLst/>
              <a:cxnLst/>
              <a:rect l="l" t="t" r="r" b="b"/>
              <a:pathLst>
                <a:path w="682625" h="418465">
                  <a:moveTo>
                    <a:pt x="593594" y="418397"/>
                  </a:moveTo>
                  <a:lnTo>
                    <a:pt x="88449" y="418397"/>
                  </a:lnTo>
                  <a:lnTo>
                    <a:pt x="82291" y="417794"/>
                  </a:lnTo>
                  <a:lnTo>
                    <a:pt x="36890" y="399005"/>
                  </a:lnTo>
                  <a:lnTo>
                    <a:pt x="9571" y="365710"/>
                  </a:lnTo>
                  <a:lnTo>
                    <a:pt x="0" y="329948"/>
                  </a:lnTo>
                  <a:lnTo>
                    <a:pt x="3" y="42686"/>
                  </a:lnTo>
                  <a:lnTo>
                    <a:pt x="636" y="31560"/>
                  </a:lnTo>
                  <a:lnTo>
                    <a:pt x="2561" y="20748"/>
                  </a:lnTo>
                  <a:lnTo>
                    <a:pt x="5780" y="10247"/>
                  </a:lnTo>
                  <a:lnTo>
                    <a:pt x="10293" y="58"/>
                  </a:lnTo>
                  <a:lnTo>
                    <a:pt x="280226" y="240358"/>
                  </a:lnTo>
                  <a:lnTo>
                    <a:pt x="284436" y="243936"/>
                  </a:lnTo>
                  <a:lnTo>
                    <a:pt x="319135" y="260282"/>
                  </a:lnTo>
                  <a:lnTo>
                    <a:pt x="335496" y="262701"/>
                  </a:lnTo>
                  <a:lnTo>
                    <a:pt x="346546" y="262701"/>
                  </a:lnTo>
                  <a:lnTo>
                    <a:pt x="383572" y="252688"/>
                  </a:lnTo>
                  <a:lnTo>
                    <a:pt x="671750" y="0"/>
                  </a:lnTo>
                  <a:lnTo>
                    <a:pt x="676268" y="10202"/>
                  </a:lnTo>
                  <a:lnTo>
                    <a:pt x="679488" y="20717"/>
                  </a:lnTo>
                  <a:lnTo>
                    <a:pt x="681412" y="31545"/>
                  </a:lnTo>
                  <a:lnTo>
                    <a:pt x="682039" y="42686"/>
                  </a:lnTo>
                  <a:lnTo>
                    <a:pt x="682043" y="329948"/>
                  </a:lnTo>
                  <a:lnTo>
                    <a:pt x="681440" y="336105"/>
                  </a:lnTo>
                  <a:lnTo>
                    <a:pt x="662651" y="381506"/>
                  </a:lnTo>
                  <a:lnTo>
                    <a:pt x="629356" y="408826"/>
                  </a:lnTo>
                  <a:lnTo>
                    <a:pt x="599751" y="417794"/>
                  </a:lnTo>
                  <a:lnTo>
                    <a:pt x="593594" y="418397"/>
                  </a:lnTo>
                  <a:close/>
                </a:path>
              </a:pathLst>
            </a:custGeom>
            <a:solidFill>
              <a:srgbClr val="FFC107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030372" y="7263697"/>
              <a:ext cx="631190" cy="274955"/>
            </a:xfrm>
            <a:custGeom>
              <a:avLst/>
              <a:gdLst/>
              <a:ahLst/>
              <a:cxnLst/>
              <a:rect l="l" t="t" r="r" b="b"/>
              <a:pathLst>
                <a:path w="631190" h="274954">
                  <a:moveTo>
                    <a:pt x="559739" y="274519"/>
                  </a:moveTo>
                  <a:lnTo>
                    <a:pt x="67027" y="274519"/>
                  </a:lnTo>
                  <a:lnTo>
                    <a:pt x="57672" y="274091"/>
                  </a:lnTo>
                  <a:lnTo>
                    <a:pt x="14304" y="258500"/>
                  </a:lnTo>
                  <a:lnTo>
                    <a:pt x="0" y="246591"/>
                  </a:lnTo>
                  <a:lnTo>
                    <a:pt x="257240" y="19118"/>
                  </a:lnTo>
                  <a:lnTo>
                    <a:pt x="291560" y="2469"/>
                  </a:lnTo>
                  <a:lnTo>
                    <a:pt x="307827" y="0"/>
                  </a:lnTo>
                  <a:lnTo>
                    <a:pt x="318822" y="0"/>
                  </a:lnTo>
                  <a:lnTo>
                    <a:pt x="355574" y="10211"/>
                  </a:lnTo>
                  <a:lnTo>
                    <a:pt x="373532" y="22754"/>
                  </a:lnTo>
                  <a:lnTo>
                    <a:pt x="630648" y="242534"/>
                  </a:lnTo>
                  <a:lnTo>
                    <a:pt x="598648" y="266186"/>
                  </a:lnTo>
                  <a:lnTo>
                    <a:pt x="569804" y="274012"/>
                  </a:lnTo>
                  <a:lnTo>
                    <a:pt x="559739" y="274519"/>
                  </a:lnTo>
                  <a:close/>
                </a:path>
              </a:pathLst>
            </a:custGeom>
            <a:solidFill>
              <a:srgbClr val="FFD54E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120330" y="7479423"/>
              <a:ext cx="118110" cy="24130"/>
            </a:xfrm>
            <a:custGeom>
              <a:avLst/>
              <a:gdLst/>
              <a:ahLst/>
              <a:cxnLst/>
              <a:rect l="l" t="t" r="r" b="b"/>
              <a:pathLst>
                <a:path w="118109" h="24129">
                  <a:moveTo>
                    <a:pt x="70548" y="8521"/>
                  </a:moveTo>
                  <a:lnTo>
                    <a:pt x="69405" y="5740"/>
                  </a:lnTo>
                  <a:lnTo>
                    <a:pt x="64808" y="1155"/>
                  </a:lnTo>
                  <a:lnTo>
                    <a:pt x="62039" y="0"/>
                  </a:lnTo>
                  <a:lnTo>
                    <a:pt x="8509" y="0"/>
                  </a:lnTo>
                  <a:lnTo>
                    <a:pt x="5740" y="1155"/>
                  </a:lnTo>
                  <a:lnTo>
                    <a:pt x="1143" y="5740"/>
                  </a:lnTo>
                  <a:lnTo>
                    <a:pt x="0" y="8521"/>
                  </a:lnTo>
                  <a:lnTo>
                    <a:pt x="0" y="11760"/>
                  </a:lnTo>
                  <a:lnTo>
                    <a:pt x="0" y="15011"/>
                  </a:lnTo>
                  <a:lnTo>
                    <a:pt x="1143" y="17780"/>
                  </a:lnTo>
                  <a:lnTo>
                    <a:pt x="5740" y="22377"/>
                  </a:lnTo>
                  <a:lnTo>
                    <a:pt x="8509" y="23520"/>
                  </a:lnTo>
                  <a:lnTo>
                    <a:pt x="62039" y="23520"/>
                  </a:lnTo>
                  <a:lnTo>
                    <a:pt x="64808" y="22377"/>
                  </a:lnTo>
                  <a:lnTo>
                    <a:pt x="69405" y="17780"/>
                  </a:lnTo>
                  <a:lnTo>
                    <a:pt x="70548" y="15011"/>
                  </a:lnTo>
                  <a:lnTo>
                    <a:pt x="70548" y="8521"/>
                  </a:lnTo>
                  <a:close/>
                </a:path>
                <a:path w="118109" h="24129">
                  <a:moveTo>
                    <a:pt x="117589" y="8521"/>
                  </a:moveTo>
                  <a:lnTo>
                    <a:pt x="116433" y="5740"/>
                  </a:lnTo>
                  <a:lnTo>
                    <a:pt x="111848" y="1155"/>
                  </a:lnTo>
                  <a:lnTo>
                    <a:pt x="109080" y="0"/>
                  </a:lnTo>
                  <a:lnTo>
                    <a:pt x="102577" y="0"/>
                  </a:lnTo>
                  <a:lnTo>
                    <a:pt x="99809" y="1155"/>
                  </a:lnTo>
                  <a:lnTo>
                    <a:pt x="95211" y="5740"/>
                  </a:lnTo>
                  <a:lnTo>
                    <a:pt x="94068" y="8521"/>
                  </a:lnTo>
                  <a:lnTo>
                    <a:pt x="94068" y="15011"/>
                  </a:lnTo>
                  <a:lnTo>
                    <a:pt x="95211" y="17780"/>
                  </a:lnTo>
                  <a:lnTo>
                    <a:pt x="99809" y="22377"/>
                  </a:lnTo>
                  <a:lnTo>
                    <a:pt x="102577" y="23520"/>
                  </a:lnTo>
                  <a:lnTo>
                    <a:pt x="109080" y="23520"/>
                  </a:lnTo>
                  <a:lnTo>
                    <a:pt x="111848" y="22377"/>
                  </a:lnTo>
                  <a:lnTo>
                    <a:pt x="116433" y="17780"/>
                  </a:lnTo>
                  <a:lnTo>
                    <a:pt x="117589" y="15011"/>
                  </a:lnTo>
                  <a:lnTo>
                    <a:pt x="117589" y="11760"/>
                  </a:lnTo>
                  <a:lnTo>
                    <a:pt x="117589" y="85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  <p:sp>
          <p:nvSpPr>
            <p:cNvPr id="15" name="object 15"/>
            <p:cNvSpPr/>
            <p:nvPr/>
          </p:nvSpPr>
          <p:spPr>
            <a:xfrm>
              <a:off x="14190978" y="6903218"/>
              <a:ext cx="306070" cy="304800"/>
            </a:xfrm>
            <a:custGeom>
              <a:avLst/>
              <a:gdLst/>
              <a:ahLst/>
              <a:cxnLst/>
              <a:rect l="l" t="t" r="r" b="b"/>
              <a:pathLst>
                <a:path w="306069" h="304800">
                  <a:moveTo>
                    <a:pt x="156025" y="304800"/>
                  </a:moveTo>
                  <a:lnTo>
                    <a:pt x="137794" y="304800"/>
                  </a:lnTo>
                  <a:lnTo>
                    <a:pt x="115624" y="300990"/>
                  </a:lnTo>
                  <a:lnTo>
                    <a:pt x="74194" y="283210"/>
                  </a:lnTo>
                  <a:lnTo>
                    <a:pt x="39502" y="255270"/>
                  </a:lnTo>
                  <a:lnTo>
                    <a:pt x="34606" y="248920"/>
                  </a:lnTo>
                  <a:lnTo>
                    <a:pt x="29996" y="243840"/>
                  </a:lnTo>
                  <a:lnTo>
                    <a:pt x="25671" y="237490"/>
                  </a:lnTo>
                  <a:lnTo>
                    <a:pt x="21651" y="231140"/>
                  </a:lnTo>
                  <a:lnTo>
                    <a:pt x="17957" y="224790"/>
                  </a:lnTo>
                  <a:lnTo>
                    <a:pt x="14588" y="217170"/>
                  </a:lnTo>
                  <a:lnTo>
                    <a:pt x="11544" y="210820"/>
                  </a:lnTo>
                  <a:lnTo>
                    <a:pt x="8840" y="203200"/>
                  </a:lnTo>
                  <a:lnTo>
                    <a:pt x="6489" y="196850"/>
                  </a:lnTo>
                  <a:lnTo>
                    <a:pt x="4490" y="189230"/>
                  </a:lnTo>
                  <a:lnTo>
                    <a:pt x="0" y="148590"/>
                  </a:lnTo>
                  <a:lnTo>
                    <a:pt x="61" y="146050"/>
                  </a:lnTo>
                  <a:lnTo>
                    <a:pt x="6489" y="107950"/>
                  </a:lnTo>
                  <a:lnTo>
                    <a:pt x="11544" y="93980"/>
                  </a:lnTo>
                  <a:lnTo>
                    <a:pt x="14588" y="86360"/>
                  </a:lnTo>
                  <a:lnTo>
                    <a:pt x="34606" y="55880"/>
                  </a:lnTo>
                  <a:lnTo>
                    <a:pt x="39502" y="49530"/>
                  </a:lnTo>
                  <a:lnTo>
                    <a:pt x="74194" y="21590"/>
                  </a:lnTo>
                  <a:lnTo>
                    <a:pt x="115624" y="3810"/>
                  </a:lnTo>
                  <a:lnTo>
                    <a:pt x="137794" y="0"/>
                  </a:lnTo>
                  <a:lnTo>
                    <a:pt x="167756" y="0"/>
                  </a:lnTo>
                  <a:lnTo>
                    <a:pt x="211249" y="11430"/>
                  </a:lnTo>
                  <a:lnTo>
                    <a:pt x="233434" y="22860"/>
                  </a:lnTo>
                  <a:lnTo>
                    <a:pt x="144285" y="22860"/>
                  </a:lnTo>
                  <a:lnTo>
                    <a:pt x="119212" y="26670"/>
                  </a:lnTo>
                  <a:lnTo>
                    <a:pt x="73852" y="49530"/>
                  </a:lnTo>
                  <a:lnTo>
                    <a:pt x="40507" y="87630"/>
                  </a:lnTo>
                  <a:lnTo>
                    <a:pt x="24255" y="135890"/>
                  </a:lnTo>
                  <a:lnTo>
                    <a:pt x="23426" y="143510"/>
                  </a:lnTo>
                  <a:lnTo>
                    <a:pt x="23426" y="161290"/>
                  </a:lnTo>
                  <a:lnTo>
                    <a:pt x="36523" y="209550"/>
                  </a:lnTo>
                  <a:lnTo>
                    <a:pt x="67318" y="250190"/>
                  </a:lnTo>
                  <a:lnTo>
                    <a:pt x="111124" y="275590"/>
                  </a:lnTo>
                  <a:lnTo>
                    <a:pt x="119212" y="276860"/>
                  </a:lnTo>
                  <a:lnTo>
                    <a:pt x="135873" y="280670"/>
                  </a:lnTo>
                  <a:lnTo>
                    <a:pt x="144285" y="281940"/>
                  </a:lnTo>
                  <a:lnTo>
                    <a:pt x="156025" y="281940"/>
                  </a:lnTo>
                  <a:lnTo>
                    <a:pt x="158797" y="283210"/>
                  </a:lnTo>
                  <a:lnTo>
                    <a:pt x="163389" y="287020"/>
                  </a:lnTo>
                  <a:lnTo>
                    <a:pt x="164537" y="289560"/>
                  </a:lnTo>
                  <a:lnTo>
                    <a:pt x="164537" y="297180"/>
                  </a:lnTo>
                  <a:lnTo>
                    <a:pt x="163389" y="299720"/>
                  </a:lnTo>
                  <a:lnTo>
                    <a:pt x="158797" y="303530"/>
                  </a:lnTo>
                  <a:lnTo>
                    <a:pt x="156025" y="304800"/>
                  </a:lnTo>
                  <a:close/>
                </a:path>
                <a:path w="306069" h="304800">
                  <a:moveTo>
                    <a:pt x="299759" y="210820"/>
                  </a:moveTo>
                  <a:lnTo>
                    <a:pt x="264730" y="210820"/>
                  </a:lnTo>
                  <a:lnTo>
                    <a:pt x="270492" y="208280"/>
                  </a:lnTo>
                  <a:lnTo>
                    <a:pt x="273036" y="205740"/>
                  </a:lnTo>
                  <a:lnTo>
                    <a:pt x="282130" y="143510"/>
                  </a:lnTo>
                  <a:lnTo>
                    <a:pt x="281301" y="135890"/>
                  </a:lnTo>
                  <a:lnTo>
                    <a:pt x="269033" y="95250"/>
                  </a:lnTo>
                  <a:lnTo>
                    <a:pt x="238238" y="54610"/>
                  </a:lnTo>
                  <a:lnTo>
                    <a:pt x="194432" y="29210"/>
                  </a:lnTo>
                  <a:lnTo>
                    <a:pt x="161271" y="22860"/>
                  </a:lnTo>
                  <a:lnTo>
                    <a:pt x="233434" y="22860"/>
                  </a:lnTo>
                  <a:lnTo>
                    <a:pt x="265997" y="49530"/>
                  </a:lnTo>
                  <a:lnTo>
                    <a:pt x="270891" y="55880"/>
                  </a:lnTo>
                  <a:lnTo>
                    <a:pt x="275501" y="60960"/>
                  </a:lnTo>
                  <a:lnTo>
                    <a:pt x="293960" y="93980"/>
                  </a:lnTo>
                  <a:lnTo>
                    <a:pt x="296669" y="100330"/>
                  </a:lnTo>
                  <a:lnTo>
                    <a:pt x="305362" y="143510"/>
                  </a:lnTo>
                  <a:lnTo>
                    <a:pt x="305647" y="193040"/>
                  </a:lnTo>
                  <a:lnTo>
                    <a:pt x="304733" y="198120"/>
                  </a:lnTo>
                  <a:lnTo>
                    <a:pt x="301077" y="208280"/>
                  </a:lnTo>
                  <a:lnTo>
                    <a:pt x="299759" y="210820"/>
                  </a:lnTo>
                  <a:close/>
                </a:path>
                <a:path w="306069" h="304800">
                  <a:moveTo>
                    <a:pt x="159774" y="234950"/>
                  </a:moveTo>
                  <a:lnTo>
                    <a:pt x="153399" y="234950"/>
                  </a:lnTo>
                  <a:lnTo>
                    <a:pt x="140578" y="233680"/>
                  </a:lnTo>
                  <a:lnTo>
                    <a:pt x="105111" y="219710"/>
                  </a:lnTo>
                  <a:lnTo>
                    <a:pt x="76886" y="185420"/>
                  </a:lnTo>
                  <a:lnTo>
                    <a:pt x="69800" y="148590"/>
                  </a:lnTo>
                  <a:lnTo>
                    <a:pt x="71380" y="135890"/>
                  </a:lnTo>
                  <a:lnTo>
                    <a:pt x="87398" y="100330"/>
                  </a:lnTo>
                  <a:lnTo>
                    <a:pt x="91531" y="96520"/>
                  </a:lnTo>
                  <a:lnTo>
                    <a:pt x="100931" y="87630"/>
                  </a:lnTo>
                  <a:lnTo>
                    <a:pt x="135442" y="71120"/>
                  </a:lnTo>
                  <a:lnTo>
                    <a:pt x="154566" y="68580"/>
                  </a:lnTo>
                  <a:lnTo>
                    <a:pt x="179685" y="73660"/>
                  </a:lnTo>
                  <a:lnTo>
                    <a:pt x="191461" y="78740"/>
                  </a:lnTo>
                  <a:lnTo>
                    <a:pt x="196974" y="82550"/>
                  </a:lnTo>
                  <a:lnTo>
                    <a:pt x="207250" y="90170"/>
                  </a:lnTo>
                  <a:lnTo>
                    <a:pt x="211874" y="93980"/>
                  </a:lnTo>
                  <a:lnTo>
                    <a:pt x="145094" y="93980"/>
                  </a:lnTo>
                  <a:lnTo>
                    <a:pt x="137521" y="95250"/>
                  </a:lnTo>
                  <a:lnTo>
                    <a:pt x="133844" y="96520"/>
                  </a:lnTo>
                  <a:lnTo>
                    <a:pt x="126711" y="99060"/>
                  </a:lnTo>
                  <a:lnTo>
                    <a:pt x="123322" y="101600"/>
                  </a:lnTo>
                  <a:lnTo>
                    <a:pt x="116902" y="105410"/>
                  </a:lnTo>
                  <a:lnTo>
                    <a:pt x="113932" y="107950"/>
                  </a:lnTo>
                  <a:lnTo>
                    <a:pt x="108473" y="113030"/>
                  </a:lnTo>
                  <a:lnTo>
                    <a:pt x="106035" y="116840"/>
                  </a:lnTo>
                  <a:lnTo>
                    <a:pt x="101746" y="123190"/>
                  </a:lnTo>
                  <a:lnTo>
                    <a:pt x="93982" y="148590"/>
                  </a:lnTo>
                  <a:lnTo>
                    <a:pt x="93982" y="156210"/>
                  </a:lnTo>
                  <a:lnTo>
                    <a:pt x="108473" y="190500"/>
                  </a:lnTo>
                  <a:lnTo>
                    <a:pt x="113932" y="196850"/>
                  </a:lnTo>
                  <a:lnTo>
                    <a:pt x="116902" y="199390"/>
                  </a:lnTo>
                  <a:lnTo>
                    <a:pt x="123322" y="203200"/>
                  </a:lnTo>
                  <a:lnTo>
                    <a:pt x="126711" y="204470"/>
                  </a:lnTo>
                  <a:lnTo>
                    <a:pt x="133844" y="208280"/>
                  </a:lnTo>
                  <a:lnTo>
                    <a:pt x="137521" y="209550"/>
                  </a:lnTo>
                  <a:lnTo>
                    <a:pt x="145094" y="210820"/>
                  </a:lnTo>
                  <a:lnTo>
                    <a:pt x="211054" y="210820"/>
                  </a:lnTo>
                  <a:lnTo>
                    <a:pt x="206369" y="214630"/>
                  </a:lnTo>
                  <a:lnTo>
                    <a:pt x="195986" y="222250"/>
                  </a:lnTo>
                  <a:lnTo>
                    <a:pt x="190428" y="226060"/>
                  </a:lnTo>
                  <a:lnTo>
                    <a:pt x="178580" y="231140"/>
                  </a:lnTo>
                  <a:lnTo>
                    <a:pt x="159774" y="234950"/>
                  </a:lnTo>
                  <a:close/>
                </a:path>
                <a:path w="306069" h="304800">
                  <a:moveTo>
                    <a:pt x="211054" y="210820"/>
                  </a:moveTo>
                  <a:lnTo>
                    <a:pt x="160459" y="210820"/>
                  </a:lnTo>
                  <a:lnTo>
                    <a:pt x="168028" y="209550"/>
                  </a:lnTo>
                  <a:lnTo>
                    <a:pt x="171702" y="208280"/>
                  </a:lnTo>
                  <a:lnTo>
                    <a:pt x="178831" y="204470"/>
                  </a:lnTo>
                  <a:lnTo>
                    <a:pt x="182218" y="203200"/>
                  </a:lnTo>
                  <a:lnTo>
                    <a:pt x="188634" y="199390"/>
                  </a:lnTo>
                  <a:lnTo>
                    <a:pt x="191603" y="196850"/>
                  </a:lnTo>
                  <a:lnTo>
                    <a:pt x="197061" y="190500"/>
                  </a:lnTo>
                  <a:lnTo>
                    <a:pt x="199498" y="187960"/>
                  </a:lnTo>
                  <a:lnTo>
                    <a:pt x="211574" y="148590"/>
                  </a:lnTo>
                  <a:lnTo>
                    <a:pt x="211197" y="144780"/>
                  </a:lnTo>
                  <a:lnTo>
                    <a:pt x="209691" y="137160"/>
                  </a:lnTo>
                  <a:lnTo>
                    <a:pt x="208576" y="133350"/>
                  </a:lnTo>
                  <a:lnTo>
                    <a:pt x="205621" y="125730"/>
                  </a:lnTo>
                  <a:lnTo>
                    <a:pt x="203810" y="123190"/>
                  </a:lnTo>
                  <a:lnTo>
                    <a:pt x="199520" y="116840"/>
                  </a:lnTo>
                  <a:lnTo>
                    <a:pt x="197083" y="113030"/>
                  </a:lnTo>
                  <a:lnTo>
                    <a:pt x="191623" y="107950"/>
                  </a:lnTo>
                  <a:lnTo>
                    <a:pt x="188653" y="105410"/>
                  </a:lnTo>
                  <a:lnTo>
                    <a:pt x="182233" y="101600"/>
                  </a:lnTo>
                  <a:lnTo>
                    <a:pt x="178845" y="99060"/>
                  </a:lnTo>
                  <a:lnTo>
                    <a:pt x="171711" y="96520"/>
                  </a:lnTo>
                  <a:lnTo>
                    <a:pt x="168035" y="95250"/>
                  </a:lnTo>
                  <a:lnTo>
                    <a:pt x="160462" y="93980"/>
                  </a:lnTo>
                  <a:lnTo>
                    <a:pt x="211874" y="93980"/>
                  </a:lnTo>
                  <a:lnTo>
                    <a:pt x="231470" y="127000"/>
                  </a:lnTo>
                  <a:lnTo>
                    <a:pt x="235112" y="146050"/>
                  </a:lnTo>
                  <a:lnTo>
                    <a:pt x="235093" y="190500"/>
                  </a:lnTo>
                  <a:lnTo>
                    <a:pt x="235689" y="193040"/>
                  </a:lnTo>
                  <a:lnTo>
                    <a:pt x="238076" y="199390"/>
                  </a:lnTo>
                  <a:lnTo>
                    <a:pt x="239776" y="201930"/>
                  </a:lnTo>
                  <a:lnTo>
                    <a:pt x="244186" y="205740"/>
                  </a:lnTo>
                  <a:lnTo>
                    <a:pt x="215234" y="205740"/>
                  </a:lnTo>
                  <a:lnTo>
                    <a:pt x="211054" y="210820"/>
                  </a:lnTo>
                  <a:close/>
                </a:path>
                <a:path w="306069" h="304800">
                  <a:moveTo>
                    <a:pt x="262560" y="234950"/>
                  </a:moveTo>
                  <a:lnTo>
                    <a:pt x="257209" y="234950"/>
                  </a:lnTo>
                  <a:lnTo>
                    <a:pt x="246459" y="233680"/>
                  </a:lnTo>
                  <a:lnTo>
                    <a:pt x="215234" y="205740"/>
                  </a:lnTo>
                  <a:lnTo>
                    <a:pt x="244186" y="205740"/>
                  </a:lnTo>
                  <a:lnTo>
                    <a:pt x="246730" y="208280"/>
                  </a:lnTo>
                  <a:lnTo>
                    <a:pt x="252492" y="210820"/>
                  </a:lnTo>
                  <a:lnTo>
                    <a:pt x="299759" y="210820"/>
                  </a:lnTo>
                  <a:lnTo>
                    <a:pt x="298442" y="213360"/>
                  </a:lnTo>
                  <a:lnTo>
                    <a:pt x="291558" y="220980"/>
                  </a:lnTo>
                  <a:lnTo>
                    <a:pt x="287510" y="224790"/>
                  </a:lnTo>
                  <a:lnTo>
                    <a:pt x="278200" y="231140"/>
                  </a:lnTo>
                  <a:lnTo>
                    <a:pt x="273210" y="232410"/>
                  </a:lnTo>
                  <a:lnTo>
                    <a:pt x="262560" y="234950"/>
                  </a:lnTo>
                  <a:close/>
                </a:path>
              </a:pathLst>
            </a:custGeom>
            <a:solidFill>
              <a:srgbClr val="BF2026"/>
            </a:solidFill>
          </p:spPr>
          <p:txBody>
            <a:bodyPr wrap="square" lIns="0" tIns="0" rIns="0" bIns="0" rtlCol="0"/>
            <a:lstStyle/>
            <a:p>
              <a:endParaRPr sz="1801"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489205" y="1811064"/>
            <a:ext cx="6863840" cy="121392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1" algn="l">
              <a:spcBef>
                <a:spcPts val="105"/>
              </a:spcBef>
            </a:pPr>
            <a:r>
              <a:rPr sz="7801" spc="201" dirty="0">
                <a:solidFill>
                  <a:srgbClr val="29313D"/>
                </a:solidFill>
                <a:latin typeface="Batangas" panose="020B0604020202020204" charset="-94"/>
              </a:rPr>
              <a:t>İLETİŞİM</a:t>
            </a:r>
            <a:endParaRPr sz="7801" dirty="0">
              <a:solidFill>
                <a:srgbClr val="29313D"/>
              </a:solidFill>
              <a:latin typeface="Batangas" panose="020B0604020202020204" charset="-9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89207" y="3279317"/>
            <a:ext cx="10342821" cy="171777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1">
              <a:spcBef>
                <a:spcPts val="551"/>
              </a:spcBef>
            </a:pPr>
            <a:r>
              <a:rPr sz="2400" b="1" dirty="0" err="1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A</a:t>
            </a:r>
            <a:r>
              <a:rPr sz="2400" b="1" spc="276" dirty="0" err="1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d</a:t>
            </a:r>
            <a:r>
              <a:rPr sz="2400" b="1" spc="163" dirty="0" err="1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r</a:t>
            </a:r>
            <a:r>
              <a:rPr sz="2400" b="1" spc="176" dirty="0" err="1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e</a:t>
            </a:r>
            <a:r>
              <a:rPr sz="2400" b="1" spc="-171" dirty="0" err="1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s</a:t>
            </a:r>
            <a:r>
              <a:rPr lang="tr-TR" sz="2400" b="1" spc="-171" dirty="0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  : </a:t>
            </a:r>
          </a:p>
          <a:p>
            <a:pPr marL="12701" marR="5081">
              <a:lnSpc>
                <a:spcPts val="3451"/>
              </a:lnSpc>
              <a:spcBef>
                <a:spcPts val="196"/>
              </a:spcBef>
            </a:pPr>
            <a:r>
              <a:rPr lang="tr-TR" sz="2400" spc="11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Keykubat</a:t>
            </a:r>
            <a:r>
              <a:rPr lang="tr-TR" sz="2400" spc="1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lang="tr-TR" sz="2400" spc="165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Mah.</a:t>
            </a:r>
            <a:r>
              <a:rPr lang="tr-TR" sz="2400" spc="1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lang="tr-TR" sz="2400" spc="27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Fetih</a:t>
            </a:r>
            <a:r>
              <a:rPr lang="tr-TR" sz="2400" spc="1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lang="tr-TR" sz="2400" spc="204" dirty="0" err="1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Cd</a:t>
            </a:r>
            <a:r>
              <a:rPr lang="tr-TR" sz="2400" spc="204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.</a:t>
            </a:r>
            <a:r>
              <a:rPr lang="tr-TR" sz="2400" spc="1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lang="tr-TR" sz="2400" spc="80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Esmira</a:t>
            </a:r>
            <a:r>
              <a:rPr lang="tr-TR" sz="2400" spc="-27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lang="tr-TR" sz="2400" spc="176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Plaza</a:t>
            </a:r>
            <a:endParaRPr lang="tr-TR" sz="2400" dirty="0">
              <a:solidFill>
                <a:srgbClr val="29313D"/>
              </a:solidFill>
              <a:latin typeface="Batangas" panose="020B0604020202020204" charset="-94"/>
              <a:cs typeface="Trebuchet MS"/>
            </a:endParaRPr>
          </a:p>
          <a:p>
            <a:pPr marL="12701" marR="5081">
              <a:lnSpc>
                <a:spcPts val="3451"/>
              </a:lnSpc>
              <a:spcBef>
                <a:spcPts val="196"/>
              </a:spcBef>
            </a:pPr>
            <a:r>
              <a:rPr lang="tr-TR" sz="2400" spc="215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No:48/23 </a:t>
            </a:r>
            <a:r>
              <a:rPr lang="tr-TR" sz="2400" spc="-735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lang="tr-TR" sz="2400" spc="180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Karatay/Konya</a:t>
            </a:r>
            <a:endParaRPr lang="tr-TR" sz="2400" dirty="0">
              <a:solidFill>
                <a:srgbClr val="29313D"/>
              </a:solidFill>
              <a:latin typeface="Batangas" panose="020B0604020202020204" charset="-94"/>
              <a:cs typeface="Trebuchet MS"/>
            </a:endParaRPr>
          </a:p>
          <a:p>
            <a:pPr marL="12701">
              <a:spcBef>
                <a:spcPts val="135"/>
              </a:spcBef>
            </a:pPr>
            <a:endParaRPr sz="2400" b="1" dirty="0">
              <a:solidFill>
                <a:srgbClr val="29313D"/>
              </a:solidFill>
              <a:latin typeface="Batangas" panose="020B0604020202020204" charset="-94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02457" y="4997094"/>
            <a:ext cx="5481321" cy="401265"/>
          </a:xfrm>
          <a:prstGeom prst="rect">
            <a:avLst/>
          </a:prstGeom>
        </p:spPr>
        <p:txBody>
          <a:bodyPr vert="horz" wrap="square" lIns="0" tIns="69851" rIns="0" bIns="0" rtlCol="0">
            <a:spAutoFit/>
          </a:bodyPr>
          <a:lstStyle/>
          <a:p>
            <a:pPr marL="12701">
              <a:spcBef>
                <a:spcPts val="2389"/>
              </a:spcBef>
            </a:pPr>
            <a:r>
              <a:rPr sz="2149" b="1" spc="105" dirty="0" err="1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Telefon</a:t>
            </a:r>
            <a:endParaRPr sz="2149" b="1" dirty="0">
              <a:solidFill>
                <a:srgbClr val="29313D"/>
              </a:solidFill>
              <a:latin typeface="Batangas" panose="020B0604020202020204" charset="-94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02455" y="5537954"/>
            <a:ext cx="4710428" cy="4791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1">
              <a:spcBef>
                <a:spcPts val="135"/>
              </a:spcBef>
            </a:pPr>
            <a:r>
              <a:rPr sz="3001" spc="33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0850</a:t>
            </a:r>
            <a:r>
              <a:rPr sz="300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sz="3001" spc="304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303</a:t>
            </a:r>
            <a:r>
              <a:rPr sz="300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sz="3001" spc="300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94</a:t>
            </a:r>
            <a:r>
              <a:rPr sz="3001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 </a:t>
            </a:r>
            <a:r>
              <a:rPr sz="3001" spc="260" dirty="0">
                <a:solidFill>
                  <a:srgbClr val="29313D"/>
                </a:solidFill>
                <a:latin typeface="Batangas" panose="020B0604020202020204" charset="-94"/>
                <a:cs typeface="Trebuchet MS"/>
              </a:rPr>
              <a:t>42</a:t>
            </a:r>
            <a:endParaRPr sz="3001" dirty="0">
              <a:solidFill>
                <a:srgbClr val="29313D"/>
              </a:solidFill>
              <a:latin typeface="Batangas" panose="020B0604020202020204" charset="-94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9207" y="6295287"/>
            <a:ext cx="3158996" cy="118468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1">
              <a:spcBef>
                <a:spcPts val="135"/>
              </a:spcBef>
            </a:pPr>
            <a:r>
              <a:rPr sz="2251" b="1" spc="140" dirty="0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Website</a:t>
            </a:r>
            <a:endParaRPr lang="tr-TR" sz="2251" spc="140" dirty="0">
              <a:solidFill>
                <a:srgbClr val="29313D"/>
              </a:solidFill>
              <a:latin typeface="Batangas" panose="020B0604020202020204" charset="-94"/>
              <a:cs typeface="Arial MT"/>
            </a:endParaRPr>
          </a:p>
          <a:p>
            <a:pPr marL="12701">
              <a:spcBef>
                <a:spcPts val="135"/>
              </a:spcBef>
            </a:pPr>
            <a:r>
              <a:rPr lang="tr-TR" sz="3001" spc="140" dirty="0">
                <a:solidFill>
                  <a:srgbClr val="29313D"/>
                </a:solidFill>
                <a:latin typeface="Batangas" panose="020B0604020202020204" charset="-94"/>
                <a:cs typeface="Arial MT"/>
              </a:rPr>
              <a:t>www.tusiar.com</a:t>
            </a:r>
            <a:endParaRPr sz="3001" dirty="0">
              <a:solidFill>
                <a:srgbClr val="29313D"/>
              </a:solidFill>
              <a:latin typeface="Batangas" panose="020B0604020202020204" charset="-94"/>
              <a:cs typeface="Arial MT"/>
            </a:endParaRPr>
          </a:p>
          <a:p>
            <a:pPr>
              <a:spcBef>
                <a:spcPts val="41"/>
              </a:spcBef>
            </a:pPr>
            <a:endParaRPr sz="2251" dirty="0">
              <a:solidFill>
                <a:srgbClr val="29313D"/>
              </a:solidFill>
              <a:latin typeface="Batangas" panose="020B0604020202020204" charset="-94"/>
              <a:cs typeface="Arial MT"/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14351007" y="3200796"/>
            <a:ext cx="1191352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1" dirty="0" err="1">
                <a:solidFill>
                  <a:srgbClr val="29313D"/>
                </a:solidFill>
                <a:latin typeface="Batangas" panose="020B0604020202020204" charset="-94"/>
              </a:rPr>
              <a:t>tusiar</a:t>
            </a:r>
            <a:endParaRPr lang="tr-TR" sz="3001" dirty="0">
              <a:solidFill>
                <a:srgbClr val="29313D"/>
              </a:solidFill>
              <a:latin typeface="Batangas" panose="020B0604020202020204" charset="-94"/>
            </a:endParaRPr>
          </a:p>
        </p:txBody>
      </p:sp>
      <p:sp>
        <p:nvSpPr>
          <p:cNvPr id="26" name="Metin kutusu 25"/>
          <p:cNvSpPr txBox="1"/>
          <p:nvPr/>
        </p:nvSpPr>
        <p:spPr>
          <a:xfrm>
            <a:off x="14320684" y="4307379"/>
            <a:ext cx="2914580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1" dirty="0" err="1">
                <a:solidFill>
                  <a:srgbClr val="29313D"/>
                </a:solidFill>
                <a:latin typeface="Batangas" panose="020B0604020202020204" charset="-94"/>
              </a:rPr>
              <a:t>tusiararastirma</a:t>
            </a:r>
            <a:endParaRPr lang="tr-TR" sz="3001" dirty="0">
              <a:solidFill>
                <a:srgbClr val="29313D"/>
              </a:solidFill>
              <a:latin typeface="Batangas" panose="020B0604020202020204" charset="-94"/>
            </a:endParaRPr>
          </a:p>
        </p:txBody>
      </p:sp>
      <p:sp>
        <p:nvSpPr>
          <p:cNvPr id="27" name="Metin kutusu 26"/>
          <p:cNvSpPr txBox="1"/>
          <p:nvPr/>
        </p:nvSpPr>
        <p:spPr>
          <a:xfrm>
            <a:off x="14350051" y="5622056"/>
            <a:ext cx="2914580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1" dirty="0" err="1">
                <a:solidFill>
                  <a:srgbClr val="29313D"/>
                </a:solidFill>
                <a:latin typeface="Batangas" panose="020B0604020202020204" charset="-94"/>
              </a:rPr>
              <a:t>tusiararastirma</a:t>
            </a:r>
            <a:endParaRPr lang="tr-TR" sz="3001" dirty="0">
              <a:solidFill>
                <a:srgbClr val="29313D"/>
              </a:solidFill>
              <a:latin typeface="Batangas" panose="020B0604020202020204" charset="-94"/>
            </a:endParaRPr>
          </a:p>
        </p:txBody>
      </p:sp>
      <p:sp>
        <p:nvSpPr>
          <p:cNvPr id="28" name="Metin kutusu 27"/>
          <p:cNvSpPr txBox="1"/>
          <p:nvPr/>
        </p:nvSpPr>
        <p:spPr>
          <a:xfrm>
            <a:off x="14360218" y="6879617"/>
            <a:ext cx="2773516" cy="554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1" dirty="0">
                <a:solidFill>
                  <a:srgbClr val="29313D"/>
                </a:solidFill>
                <a:latin typeface="Batangas" panose="020B0604020202020204" charset="-94"/>
              </a:rPr>
              <a:t>bilgitusiar.com</a:t>
            </a:r>
          </a:p>
        </p:txBody>
      </p:sp>
      <p:grpSp>
        <p:nvGrpSpPr>
          <p:cNvPr id="29" name="Group 4"/>
          <p:cNvGrpSpPr/>
          <p:nvPr/>
        </p:nvGrpSpPr>
        <p:grpSpPr>
          <a:xfrm>
            <a:off x="0" y="1"/>
            <a:ext cx="1143000" cy="10287001"/>
            <a:chOff x="0" y="0"/>
            <a:chExt cx="2540204" cy="3209584"/>
          </a:xfrm>
          <a:solidFill>
            <a:schemeClr val="bg2">
              <a:lumMod val="75000"/>
            </a:schemeClr>
          </a:solidFill>
        </p:grpSpPr>
        <p:sp>
          <p:nvSpPr>
            <p:cNvPr id="30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</p:spPr>
        </p:sp>
        <p:sp>
          <p:nvSpPr>
            <p:cNvPr id="31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</p:spTree>
    <p:extLst>
      <p:ext uri="{BB962C8B-B14F-4D97-AF65-F5344CB8AC3E}">
        <p14:creationId xmlns:p14="http://schemas.microsoft.com/office/powerpoint/2010/main" val="25413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-10800000">
            <a:off x="14010033" y="9145837"/>
            <a:ext cx="1746803" cy="1156667"/>
            <a:chOff x="0" y="0"/>
            <a:chExt cx="528552" cy="1395936"/>
          </a:xfrm>
          <a:solidFill>
            <a:schemeClr val="bg2">
              <a:lumMod val="7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528552" cy="1395936"/>
            </a:xfrm>
            <a:custGeom>
              <a:avLst/>
              <a:gdLst/>
              <a:ahLst/>
              <a:cxnLst/>
              <a:rect l="l" t="t" r="r" b="b"/>
              <a:pathLst>
                <a:path w="528552" h="1395936">
                  <a:moveTo>
                    <a:pt x="0" y="0"/>
                  </a:moveTo>
                  <a:lnTo>
                    <a:pt x="528552" y="0"/>
                  </a:lnTo>
                  <a:lnTo>
                    <a:pt x="528552" y="1395936"/>
                  </a:lnTo>
                  <a:lnTo>
                    <a:pt x="0" y="1395936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28552" cy="1424511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 dirty="0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1953488" y="9822052"/>
            <a:ext cx="1746803" cy="464953"/>
            <a:chOff x="0" y="0"/>
            <a:chExt cx="528552" cy="857218"/>
          </a:xfrm>
          <a:solidFill>
            <a:schemeClr val="bg2">
              <a:lumMod val="75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8552" cy="857218"/>
            </a:xfrm>
            <a:custGeom>
              <a:avLst/>
              <a:gdLst/>
              <a:ahLst/>
              <a:cxnLst/>
              <a:rect l="l" t="t" r="r" b="b"/>
              <a:pathLst>
                <a:path w="528552" h="857218">
                  <a:moveTo>
                    <a:pt x="0" y="0"/>
                  </a:moveTo>
                  <a:lnTo>
                    <a:pt x="528552" y="0"/>
                  </a:lnTo>
                  <a:lnTo>
                    <a:pt x="528552" y="857218"/>
                  </a:lnTo>
                  <a:lnTo>
                    <a:pt x="0" y="857218"/>
                  </a:lnTo>
                  <a:close/>
                </a:path>
              </a:pathLst>
            </a:custGeom>
            <a:grpFill/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528552" cy="88579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66804" y="2866472"/>
            <a:ext cx="1684020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0" dirty="0">
                <a:solidFill>
                  <a:srgbClr val="29313D"/>
                </a:solidFill>
                <a:latin typeface="Batangas"/>
              </a:rPr>
              <a:t>DOĞRU SONUÇ, </a:t>
            </a:r>
          </a:p>
          <a:p>
            <a:pPr algn="ctr">
              <a:lnSpc>
                <a:spcPts val="7801"/>
              </a:lnSpc>
            </a:pPr>
            <a:r>
              <a:rPr lang="en-US" sz="10000" dirty="0">
                <a:solidFill>
                  <a:srgbClr val="29313D"/>
                </a:solidFill>
                <a:latin typeface="Batangas"/>
              </a:rPr>
              <a:t>ETKİLİ KARAR</a:t>
            </a:r>
          </a:p>
        </p:txBody>
      </p:sp>
      <p:grpSp>
        <p:nvGrpSpPr>
          <p:cNvPr id="27" name="Group 4"/>
          <p:cNvGrpSpPr/>
          <p:nvPr/>
        </p:nvGrpSpPr>
        <p:grpSpPr>
          <a:xfrm>
            <a:off x="0" y="1"/>
            <a:ext cx="1143000" cy="10287001"/>
            <a:chOff x="0" y="0"/>
            <a:chExt cx="2540204" cy="3209584"/>
          </a:xfrm>
          <a:solidFill>
            <a:schemeClr val="bg2">
              <a:lumMod val="75000"/>
            </a:schemeClr>
          </a:solidFill>
        </p:grpSpPr>
        <p:sp>
          <p:nvSpPr>
            <p:cNvPr id="28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</p:spPr>
        </p:sp>
        <p:sp>
          <p:nvSpPr>
            <p:cNvPr id="29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 dirty="0"/>
            </a:p>
          </p:txBody>
        </p:sp>
      </p:grpSp>
      <p:grpSp>
        <p:nvGrpSpPr>
          <p:cNvPr id="30" name="Group 9"/>
          <p:cNvGrpSpPr/>
          <p:nvPr/>
        </p:nvGrpSpPr>
        <p:grpSpPr>
          <a:xfrm>
            <a:off x="9071085" y="4"/>
            <a:ext cx="9216915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31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32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 dirty="0"/>
            </a:p>
          </p:txBody>
        </p:sp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06" y="8572503"/>
            <a:ext cx="2329455" cy="1427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92737" y="3107297"/>
            <a:ext cx="3136464" cy="3145513"/>
            <a:chOff x="0" y="0"/>
            <a:chExt cx="4181953" cy="41940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7749" r="17749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007537" y="3107300"/>
            <a:ext cx="3136464" cy="3145513"/>
            <a:chOff x="0" y="0"/>
            <a:chExt cx="4181953" cy="419401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16710" r="23462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122337" y="3107300"/>
            <a:ext cx="3136464" cy="3145513"/>
            <a:chOff x="0" y="0"/>
            <a:chExt cx="4181953" cy="419401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 l="13904" r="19537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4237137" y="3107300"/>
            <a:ext cx="3136464" cy="3145513"/>
            <a:chOff x="0" y="0"/>
            <a:chExt cx="4181953" cy="419401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rcRect t="34883" r="56700"/>
            <a:stretch>
              <a:fillRect/>
            </a:stretch>
          </p:blipFill>
          <p:spPr>
            <a:xfrm>
              <a:off x="0" y="0"/>
              <a:ext cx="4181953" cy="4194016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617015" y="1630922"/>
            <a:ext cx="10346387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01"/>
              </a:lnSpc>
            </a:pP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ARAŞTIRMA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NIN</a:t>
            </a: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 K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İ</a:t>
            </a: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ML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İ</a:t>
            </a:r>
            <a:r>
              <a:rPr lang="en-US" sz="7501" spc="-375" dirty="0">
                <a:solidFill>
                  <a:srgbClr val="29313D"/>
                </a:solidFill>
                <a:latin typeface="Batangas"/>
              </a:rPr>
              <a:t>Ğ</a:t>
            </a:r>
            <a:r>
              <a:rPr lang="tr-TR" sz="7501" spc="-375" dirty="0">
                <a:solidFill>
                  <a:srgbClr val="29313D"/>
                </a:solidFill>
                <a:latin typeface="Batangas"/>
              </a:rPr>
              <a:t>İ</a:t>
            </a:r>
            <a:endParaRPr lang="en-US" sz="7501" spc="-375" dirty="0">
              <a:solidFill>
                <a:srgbClr val="29313D"/>
              </a:solidFill>
              <a:latin typeface="Batanga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65838" y="6502542"/>
            <a:ext cx="369676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ARAŞTIRMANIN ÖRNEKLEMİ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31477" y="6503319"/>
            <a:ext cx="336492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 DENEK SAYISI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22478" y="6502545"/>
            <a:ext cx="336492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GÜVEN ARALIĞI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44653" y="6502545"/>
            <a:ext cx="358615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29313D"/>
                </a:solidFill>
                <a:latin typeface="Batangas"/>
              </a:rPr>
              <a:t>HATA PAYI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65836" y="6987734"/>
            <a:ext cx="369676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latin typeface="Aileron Thin"/>
              </a:rPr>
              <a:t>Araştırma 18 yaş üstü Türkiye'de ikamet eden kişilerle </a:t>
            </a:r>
            <a:r>
              <a:rPr lang="tr-TR" sz="2000" b="1" i="1" dirty="0" err="1">
                <a:latin typeface="Aileron Thin"/>
              </a:rPr>
              <a:t>SurveyMonkey</a:t>
            </a:r>
            <a:r>
              <a:rPr lang="tr-TR" sz="2000" b="1" i="1" dirty="0">
                <a:latin typeface="Aileron Thin"/>
              </a:rPr>
              <a:t> </a:t>
            </a:r>
            <a:r>
              <a:rPr lang="tr-TR" sz="2000" b="1" i="1" dirty="0" err="1">
                <a:latin typeface="Aileron Thin"/>
              </a:rPr>
              <a:t>Audience</a:t>
            </a:r>
            <a:r>
              <a:rPr lang="tr-TR" sz="2000" dirty="0">
                <a:latin typeface="Aileron Thin"/>
              </a:rPr>
              <a:t> sistemi Çevrimiçi internet aracılığıyla kolay da örnekleme yöntemi kullanılarak yapılmıştır.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34384" y="6987734"/>
            <a:ext cx="3133557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tr-TR" sz="2000" dirty="0">
                <a:solidFill>
                  <a:srgbClr val="29313D"/>
                </a:solidFill>
                <a:latin typeface="Aileron Thin"/>
              </a:rPr>
              <a:t>Araştırmaya </a:t>
            </a:r>
            <a:r>
              <a:rPr lang="tr-TR" sz="2000" b="1" dirty="0">
                <a:solidFill>
                  <a:srgbClr val="29313D"/>
                </a:solidFill>
                <a:latin typeface="Aileron Thin"/>
              </a:rPr>
              <a:t>3175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 kişi katılmış olup soru formunu tamamlayan </a:t>
            </a:r>
            <a:r>
              <a:rPr lang="tr-TR" sz="2000" b="1" dirty="0">
                <a:solidFill>
                  <a:srgbClr val="29313D"/>
                </a:solidFill>
                <a:latin typeface="Aileron Thin"/>
              </a:rPr>
              <a:t>3135</a:t>
            </a:r>
            <a:r>
              <a:rPr lang="tr-TR" sz="2000" dirty="0">
                <a:solidFill>
                  <a:srgbClr val="29313D"/>
                </a:solidFill>
                <a:latin typeface="Aileron Thin"/>
              </a:rPr>
              <a:t> kişinin formları değerlendirmeye alınmıştır.</a:t>
            </a:r>
            <a:endParaRPr lang="en-US" sz="2000" dirty="0">
              <a:solidFill>
                <a:srgbClr val="29313D"/>
              </a:solidFill>
              <a:latin typeface="Aileron Thin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22476" y="6987735"/>
            <a:ext cx="313646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29313D"/>
                </a:solidFill>
                <a:latin typeface="Aileron Thin"/>
              </a:rPr>
              <a:t>CRONBACH'S ALPHA 0 ≥0,95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44651" y="6987735"/>
            <a:ext cx="3136464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Araştırma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Yanılma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oranı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+-3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olarak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 </a:t>
            </a:r>
            <a:r>
              <a:rPr lang="en-US" sz="2000" dirty="0" err="1">
                <a:solidFill>
                  <a:srgbClr val="29313D"/>
                </a:solidFill>
                <a:latin typeface="Aileron Thin"/>
              </a:rPr>
              <a:t>belirlenmiştir</a:t>
            </a:r>
            <a:r>
              <a:rPr lang="en-US" sz="2000" dirty="0">
                <a:solidFill>
                  <a:srgbClr val="29313D"/>
                </a:solidFill>
                <a:latin typeface="Aileron Thin"/>
              </a:rPr>
              <a:t>.</a:t>
            </a:r>
          </a:p>
        </p:txBody>
      </p:sp>
      <p:grpSp>
        <p:nvGrpSpPr>
          <p:cNvPr id="28" name="Group 4"/>
          <p:cNvGrpSpPr/>
          <p:nvPr/>
        </p:nvGrpSpPr>
        <p:grpSpPr>
          <a:xfrm>
            <a:off x="0" y="-103183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29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31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32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33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</p:spTree>
    <p:extLst>
      <p:ext uri="{BB962C8B-B14F-4D97-AF65-F5344CB8AC3E}">
        <p14:creationId xmlns:p14="http://schemas.microsoft.com/office/powerpoint/2010/main" val="40914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 txBox="1"/>
          <p:nvPr/>
        </p:nvSpPr>
        <p:spPr>
          <a:xfrm>
            <a:off x="2971803" y="3924303"/>
            <a:ext cx="123444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tr-TR" sz="9600" dirty="0" smtClean="0">
                <a:solidFill>
                  <a:srgbClr val="29313D"/>
                </a:solidFill>
                <a:latin typeface="Batangas"/>
              </a:rPr>
              <a:t>DEMOGRAFİK</a:t>
            </a:r>
            <a:endParaRPr lang="tr-TR" sz="9600" dirty="0">
              <a:solidFill>
                <a:srgbClr val="29313D"/>
              </a:solidFill>
              <a:latin typeface="Batangas"/>
            </a:endParaRPr>
          </a:p>
          <a:p>
            <a:pPr algn="ctr"/>
            <a:r>
              <a:rPr lang="tr-TR" sz="9600" dirty="0">
                <a:solidFill>
                  <a:srgbClr val="29313D"/>
                </a:solidFill>
                <a:latin typeface="Batangas"/>
              </a:rPr>
              <a:t>DEĞERLENDİRME</a:t>
            </a:r>
          </a:p>
        </p:txBody>
      </p:sp>
    </p:spTree>
    <p:extLst>
      <p:ext uri="{BB962C8B-B14F-4D97-AF65-F5344CB8AC3E}">
        <p14:creationId xmlns:p14="http://schemas.microsoft.com/office/powerpoint/2010/main" val="19648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-103183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5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15" name="Group 9"/>
          <p:cNvGrpSpPr/>
          <p:nvPr/>
        </p:nvGrpSpPr>
        <p:grpSpPr>
          <a:xfrm>
            <a:off x="3276600" y="0"/>
            <a:ext cx="15011400" cy="661638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17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18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923100"/>
              </p:ext>
            </p:extLst>
          </p:nvPr>
        </p:nvGraphicFramePr>
        <p:xfrm>
          <a:off x="2743200" y="1638300"/>
          <a:ext cx="14478000" cy="7113711"/>
        </p:xfrm>
        <a:graphic>
          <a:graphicData uri="http://schemas.openxmlformats.org/drawingml/2006/table">
            <a:tbl>
              <a:tblPr/>
              <a:tblGrid>
                <a:gridCol w="2749322">
                  <a:extLst>
                    <a:ext uri="{9D8B030D-6E8A-4147-A177-3AD203B41FA5}">
                      <a16:colId xmlns:a16="http://schemas.microsoft.com/office/drawing/2014/main" val="1347409929"/>
                    </a:ext>
                  </a:extLst>
                </a:gridCol>
                <a:gridCol w="9558846">
                  <a:extLst>
                    <a:ext uri="{9D8B030D-6E8A-4147-A177-3AD203B41FA5}">
                      <a16:colId xmlns:a16="http://schemas.microsoft.com/office/drawing/2014/main" val="2144120907"/>
                    </a:ext>
                  </a:extLst>
                </a:gridCol>
                <a:gridCol w="1103032">
                  <a:extLst>
                    <a:ext uri="{9D8B030D-6E8A-4147-A177-3AD203B41FA5}">
                      <a16:colId xmlns:a16="http://schemas.microsoft.com/office/drawing/2014/main" val="340426908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88124218"/>
                    </a:ext>
                  </a:extLst>
                </a:gridCol>
              </a:tblGrid>
              <a:tr h="488868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Katılımcıların Bölgesine göre dağılımları</a:t>
                      </a:r>
                    </a:p>
                  </a:txBody>
                  <a:tcPr marL="2318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268614"/>
                  </a:ext>
                </a:extLst>
              </a:tr>
              <a:tr h="4888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Bölge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İl</a:t>
                      </a:r>
                      <a:endParaRPr lang="tr-TR" sz="1800" b="1" i="0" u="none" strike="noStrike" dirty="0">
                        <a:solidFill>
                          <a:srgbClr val="C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Denek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Square721 BT" panose="020B0504020202060204" pitchFamily="34" charset="0"/>
                        </a:rPr>
                        <a:t>Yüzde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134323"/>
                  </a:ext>
                </a:extLst>
              </a:tr>
              <a:tr h="712441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MARMARA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latin typeface="Square721 BT" panose="020B0504020202060204" pitchFamily="34" charset="0"/>
                        </a:rPr>
                        <a:t>İSTANBUL,BURSA,KOCAELİ,BALIKESİR,ESKİŞEHİR,TEKİRDAĞ,SAKARYA,DÜZCE,BİLECİK,EDİRNE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1243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38,7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926276"/>
                  </a:ext>
                </a:extLst>
              </a:tr>
              <a:tr h="926208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İÇANADOLU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quare721 BT" panose="020B0504020202060204" pitchFamily="34" charset="0"/>
                        </a:rPr>
                        <a:t>ANKARA,KONYA,KAYSERİ,AKSARAY,SİVAS,KIRIKKALE,NİĞDE,ÇANKIRI,KARAMAN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429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14,2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10809"/>
                  </a:ext>
                </a:extLst>
              </a:tr>
              <a:tr h="740966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EGE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quare721 BT" panose="020B0504020202060204" pitchFamily="34" charset="0"/>
                        </a:rPr>
                        <a:t>İZMİR,AYDIN,MUĞLA,MANİSA,DENİZLİ,UŞAK,KÜTAHYA,AFYONKARAHİSAR 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353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9,0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529724"/>
                  </a:ext>
                </a:extLst>
              </a:tr>
              <a:tr h="926208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AKDENİZ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quare721 BT" panose="020B0504020202060204" pitchFamily="34" charset="0"/>
                        </a:rPr>
                        <a:t>ADANA,MERSİN,ISPARTA,HATAY,ANTALYA,KAHRAMANMARAŞ,YOZGAT,OSMANİYE,BURDUR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350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10,1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11503"/>
                  </a:ext>
                </a:extLst>
              </a:tr>
              <a:tr h="740966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GÜNEYDOĞUANADOLU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quare721 BT" panose="020B0504020202060204" pitchFamily="34" charset="0"/>
                        </a:rPr>
                        <a:t>DİYARBAKIR,ŞANLIURFA,GAZİANTEP,MARDİN,BİTLİS,BATMAN,ADIYAMAN 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342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7,4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074099"/>
                  </a:ext>
                </a:extLst>
              </a:tr>
              <a:tr h="1111450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KARADENİZ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quare721 BT" panose="020B0504020202060204" pitchFamily="34" charset="0"/>
                        </a:rPr>
                        <a:t>SAMSUN,GİRESUN,ORDU,SİNOP,TRABZON,ÇORUM,KASTAMONU,ARTVİN,BOLU,AMASYA,RİZE,BAYBURT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286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13,4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160658"/>
                  </a:ext>
                </a:extLst>
              </a:tr>
              <a:tr h="488868"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DOĞUANADOLU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tr-TR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quare721 BT" panose="020B0504020202060204" pitchFamily="34" charset="0"/>
                        </a:rPr>
                        <a:t>ERZURUM,VAN,ELAZIĞ,MALATYA,ARDAHAN,AĞRI 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Square721 BT" panose="020B0504020202060204" pitchFamily="34" charset="0"/>
                      </a:endParaRP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132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quare721 BT" panose="020B0504020202060204" pitchFamily="34" charset="0"/>
                        </a:rPr>
                        <a:t>7,1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344397"/>
                  </a:ext>
                </a:extLst>
              </a:tr>
              <a:tr h="4888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Total</a:t>
                      </a:r>
                    </a:p>
                  </a:txBody>
                  <a:tcPr marL="55620" marR="2318" marT="2318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 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3135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>
                          <a:solidFill>
                            <a:srgbClr val="0D0D0D"/>
                          </a:solidFill>
                          <a:effectLst/>
                          <a:latin typeface="Square721 BT" panose="020B0504020202060204" pitchFamily="34" charset="0"/>
                        </a:rPr>
                        <a:t>100,0</a:t>
                      </a:r>
                    </a:p>
                  </a:txBody>
                  <a:tcPr marL="2318" marR="2318" marT="23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19668"/>
                  </a:ext>
                </a:extLst>
              </a:tr>
            </a:tbl>
          </a:graphicData>
        </a:graphic>
      </p:graphicFrame>
      <p:sp>
        <p:nvSpPr>
          <p:cNvPr id="20" name="Metin kutusu 19"/>
          <p:cNvSpPr txBox="1"/>
          <p:nvPr/>
        </p:nvSpPr>
        <p:spPr>
          <a:xfrm>
            <a:off x="2743200" y="122641"/>
            <a:ext cx="1539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>
                <a:latin typeface="Square721 BT" panose="020B0504020202060204" pitchFamily="34" charset="0"/>
              </a:rPr>
              <a:t>Türkiye İstatistiki Bölge Birimleri Sınıflandırması (Türkiye İBBS</a:t>
            </a:r>
            <a:r>
              <a:rPr lang="tr-TR" sz="2000" b="1" dirty="0" smtClean="0">
                <a:latin typeface="Square721 BT" panose="020B0504020202060204" pitchFamily="34" charset="0"/>
              </a:rPr>
              <a:t>) NUTS Ölçeği 1. Düzey 7 Bölgeye Göre dağılımları</a:t>
            </a:r>
            <a:endParaRPr lang="tr-TR" sz="2000" b="1" dirty="0">
              <a:latin typeface="Square721 BT" panose="020B05040202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3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2" tIns="52492" rIns="52492" bIns="52492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-103183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3"/>
            <a:ext cx="1219200" cy="442053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6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4" y="4"/>
            <a:ext cx="12573001" cy="661637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2"/>
                </a:lnSpc>
              </a:pPr>
              <a:endParaRPr sz="1801"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715001" y="-197117"/>
            <a:ext cx="12192000" cy="998153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7501"/>
              </a:lnSpc>
            </a:pPr>
            <a:endParaRPr lang="en-US" sz="3001" dirty="0">
              <a:solidFill>
                <a:srgbClr val="29313D"/>
              </a:solidFill>
              <a:latin typeface="Batangas"/>
            </a:endParaRPr>
          </a:p>
        </p:txBody>
      </p:sp>
      <p:graphicFrame>
        <p:nvGraphicFramePr>
          <p:cNvPr id="15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072401"/>
              </p:ext>
            </p:extLst>
          </p:nvPr>
        </p:nvGraphicFramePr>
        <p:xfrm>
          <a:off x="1524004" y="1181102"/>
          <a:ext cx="15925801" cy="839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37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0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3" tIns="52493" rIns="52493" bIns="52493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76200" y="0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0"/>
            <a:ext cx="1219200" cy="442054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7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0" y="0"/>
            <a:ext cx="12573000" cy="661638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7162800" y="91585"/>
            <a:ext cx="10134600" cy="4799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defRPr sz="2160" b="1" i="0" u="none" strike="noStrike" kern="1200" baseline="0">
                <a:solidFill>
                  <a:srgbClr val="C00000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Katılımcıların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insiyete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göre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dağılımları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7" name="1 Grafik"/>
          <p:cNvGraphicFramePr>
            <a:graphicFrameLocks/>
          </p:cNvGraphicFramePr>
          <p:nvPr>
            <p:extLst/>
          </p:nvPr>
        </p:nvGraphicFramePr>
        <p:xfrm>
          <a:off x="2214627" y="1028700"/>
          <a:ext cx="14423982" cy="777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8686801"/>
            <a:ext cx="2165435" cy="13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0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3" tIns="52493" rIns="52493" bIns="52493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0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0"/>
            <a:ext cx="1219200" cy="442054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8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0" y="0"/>
            <a:ext cx="12573000" cy="661638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105400" y="91585"/>
            <a:ext cx="12192000" cy="62522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defRPr sz="2160" b="1" i="0" u="none" strike="noStrike" kern="1200" baseline="0">
                <a:solidFill>
                  <a:srgbClr val="C00000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Katılımcıların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ğitim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durumuna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göre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dağılımları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7" name="1 Grafik"/>
          <p:cNvGraphicFramePr>
            <a:graphicFrameLocks/>
          </p:cNvGraphicFramePr>
          <p:nvPr>
            <p:extLst/>
          </p:nvPr>
        </p:nvGraphicFramePr>
        <p:xfrm>
          <a:off x="2225718" y="964152"/>
          <a:ext cx="14401800" cy="7512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8686801"/>
            <a:ext cx="2165435" cy="13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6764000" y="9768600"/>
            <a:ext cx="1524000" cy="518981"/>
            <a:chOff x="0" y="0"/>
            <a:chExt cx="627160" cy="174096"/>
          </a:xfrm>
          <a:solidFill>
            <a:schemeClr val="bg2">
              <a:lumMod val="75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27161" cy="174096"/>
            </a:xfrm>
            <a:custGeom>
              <a:avLst/>
              <a:gdLst/>
              <a:ahLst/>
              <a:cxnLst/>
              <a:rect l="l" t="t" r="r" b="b"/>
              <a:pathLst>
                <a:path w="627161" h="174096">
                  <a:moveTo>
                    <a:pt x="12049" y="0"/>
                  </a:moveTo>
                  <a:lnTo>
                    <a:pt x="615111" y="0"/>
                  </a:lnTo>
                  <a:cubicBezTo>
                    <a:pt x="618307" y="0"/>
                    <a:pt x="621372" y="1269"/>
                    <a:pt x="623631" y="3529"/>
                  </a:cubicBezTo>
                  <a:cubicBezTo>
                    <a:pt x="625891" y="5789"/>
                    <a:pt x="627161" y="8854"/>
                    <a:pt x="627161" y="12049"/>
                  </a:cubicBezTo>
                  <a:lnTo>
                    <a:pt x="627161" y="162047"/>
                  </a:lnTo>
                  <a:cubicBezTo>
                    <a:pt x="627161" y="165243"/>
                    <a:pt x="625891" y="168308"/>
                    <a:pt x="623631" y="170567"/>
                  </a:cubicBezTo>
                  <a:cubicBezTo>
                    <a:pt x="621372" y="172827"/>
                    <a:pt x="618307" y="174096"/>
                    <a:pt x="615111" y="174096"/>
                  </a:cubicBezTo>
                  <a:lnTo>
                    <a:pt x="12049" y="174096"/>
                  </a:lnTo>
                  <a:cubicBezTo>
                    <a:pt x="8854" y="174096"/>
                    <a:pt x="5789" y="172827"/>
                    <a:pt x="3529" y="170567"/>
                  </a:cubicBezTo>
                  <a:cubicBezTo>
                    <a:pt x="1269" y="168308"/>
                    <a:pt x="0" y="165243"/>
                    <a:pt x="0" y="162047"/>
                  </a:cubicBezTo>
                  <a:lnTo>
                    <a:pt x="0" y="12049"/>
                  </a:lnTo>
                  <a:cubicBezTo>
                    <a:pt x="0" y="8854"/>
                    <a:pt x="1269" y="5789"/>
                    <a:pt x="3529" y="3529"/>
                  </a:cubicBezTo>
                  <a:cubicBezTo>
                    <a:pt x="5789" y="1269"/>
                    <a:pt x="8854" y="0"/>
                    <a:pt x="12049" y="0"/>
                  </a:cubicBez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627160" cy="193146"/>
            </a:xfrm>
            <a:prstGeom prst="rect">
              <a:avLst/>
            </a:prstGeom>
            <a:grpFill/>
          </p:spPr>
          <p:txBody>
            <a:bodyPr lIns="52493" tIns="52493" rIns="52493" bIns="52493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4"/>
          <p:cNvGrpSpPr/>
          <p:nvPr/>
        </p:nvGrpSpPr>
        <p:grpSpPr>
          <a:xfrm>
            <a:off x="0" y="0"/>
            <a:ext cx="1143000" cy="10378587"/>
            <a:chOff x="0" y="-28575"/>
            <a:chExt cx="2540204" cy="3238159"/>
          </a:xfrm>
          <a:solidFill>
            <a:schemeClr val="bg2">
              <a:lumMod val="75000"/>
            </a:schemeClr>
          </a:solidFill>
        </p:grpSpPr>
        <p:sp>
          <p:nvSpPr>
            <p:cNvPr id="13" name="Freeform 5"/>
            <p:cNvSpPr/>
            <p:nvPr/>
          </p:nvSpPr>
          <p:spPr>
            <a:xfrm>
              <a:off x="0" y="0"/>
              <a:ext cx="2540204" cy="3209584"/>
            </a:xfrm>
            <a:custGeom>
              <a:avLst/>
              <a:gdLst/>
              <a:ahLst/>
              <a:cxnLst/>
              <a:rect l="l" t="t" r="r" b="b"/>
              <a:pathLst>
                <a:path w="2540204" h="3209584">
                  <a:moveTo>
                    <a:pt x="0" y="0"/>
                  </a:moveTo>
                  <a:lnTo>
                    <a:pt x="2540204" y="0"/>
                  </a:lnTo>
                  <a:lnTo>
                    <a:pt x="2540204" y="3209584"/>
                  </a:lnTo>
                  <a:lnTo>
                    <a:pt x="0" y="3209584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TextBox 6"/>
            <p:cNvSpPr txBox="1"/>
            <p:nvPr/>
          </p:nvSpPr>
          <p:spPr>
            <a:xfrm>
              <a:off x="0" y="-28575"/>
              <a:ext cx="2540204" cy="3238159"/>
            </a:xfrm>
            <a:prstGeom prst="rect">
              <a:avLst/>
            </a:prstGeom>
            <a:grpFill/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6" name="Slayt Numarası Yer Tutucusu 15"/>
          <p:cNvSpPr>
            <a:spLocks noGrp="1"/>
          </p:cNvSpPr>
          <p:nvPr>
            <p:ph type="sldNum" sz="quarter" idx="12"/>
          </p:nvPr>
        </p:nvSpPr>
        <p:spPr>
          <a:xfrm>
            <a:off x="16916400" y="9768600"/>
            <a:ext cx="1219200" cy="442054"/>
          </a:xfrm>
        </p:spPr>
        <p:txBody>
          <a:bodyPr/>
          <a:lstStyle/>
          <a:p>
            <a:pPr algn="ctr"/>
            <a:fld id="{B6F15528-21DE-4FAA-801E-634DDDAF4B2B}" type="slidenum">
              <a:rPr 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as" panose="020B0604020202020204" charset="-94"/>
              </a:rPr>
              <a:pPr algn="ctr"/>
              <a:t>9</a:t>
            </a:fld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Batangas" panose="020B0604020202020204" charset="-94"/>
            </a:endParaRPr>
          </a:p>
        </p:txBody>
      </p:sp>
      <p:grpSp>
        <p:nvGrpSpPr>
          <p:cNvPr id="23" name="Group 9"/>
          <p:cNvGrpSpPr/>
          <p:nvPr/>
        </p:nvGrpSpPr>
        <p:grpSpPr>
          <a:xfrm>
            <a:off x="5715000" y="0"/>
            <a:ext cx="12573000" cy="661638"/>
            <a:chOff x="0" y="0"/>
            <a:chExt cx="3120815" cy="2991169"/>
          </a:xfrm>
          <a:solidFill>
            <a:schemeClr val="bg2">
              <a:lumMod val="75000"/>
            </a:schemeClr>
          </a:solidFill>
        </p:grpSpPr>
        <p:sp>
          <p:nvSpPr>
            <p:cNvPr id="24" name="Freeform 10"/>
            <p:cNvSpPr/>
            <p:nvPr/>
          </p:nvSpPr>
          <p:spPr>
            <a:xfrm>
              <a:off x="0" y="0"/>
              <a:ext cx="3120815" cy="2991169"/>
            </a:xfrm>
            <a:custGeom>
              <a:avLst/>
              <a:gdLst/>
              <a:ahLst/>
              <a:cxnLst/>
              <a:rect l="l" t="t" r="r" b="b"/>
              <a:pathLst>
                <a:path w="3120815" h="2991169">
                  <a:moveTo>
                    <a:pt x="0" y="0"/>
                  </a:moveTo>
                  <a:lnTo>
                    <a:pt x="3120815" y="0"/>
                  </a:lnTo>
                  <a:lnTo>
                    <a:pt x="3120815" y="2991169"/>
                  </a:lnTo>
                  <a:lnTo>
                    <a:pt x="0" y="2991169"/>
                  </a:lnTo>
                  <a:close/>
                </a:path>
              </a:pathLst>
            </a:custGeom>
            <a:grpFill/>
          </p:spPr>
        </p:sp>
        <p:sp>
          <p:nvSpPr>
            <p:cNvPr id="25" name="TextBox 11"/>
            <p:cNvSpPr txBox="1"/>
            <p:nvPr/>
          </p:nvSpPr>
          <p:spPr>
            <a:xfrm>
              <a:off x="0" y="-28575"/>
              <a:ext cx="3120815" cy="3019744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26" name="TextBox 8"/>
          <p:cNvSpPr txBox="1"/>
          <p:nvPr/>
        </p:nvSpPr>
        <p:spPr>
          <a:xfrm>
            <a:off x="5715000" y="91585"/>
            <a:ext cx="11658600" cy="70944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defRPr sz="1680" b="1" i="0" u="none" strike="noStrike" kern="1200" baseline="0">
                <a:solidFill>
                  <a:prstClr val="black"/>
                </a:solidFill>
                <a:latin typeface="Swis721 BT" panose="020B0504020202020204" pitchFamily="34" charset="0"/>
                <a:ea typeface="+mn-ea"/>
                <a:cs typeface="+mn-cs"/>
              </a:defRPr>
            </a:pP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Katılımcıların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elir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durumuna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göre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dağılımları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17" name="1 Grafik"/>
          <p:cNvGraphicFramePr>
            <a:graphicFrameLocks/>
          </p:cNvGraphicFramePr>
          <p:nvPr>
            <p:extLst/>
          </p:nvPr>
        </p:nvGraphicFramePr>
        <p:xfrm>
          <a:off x="2286000" y="1003605"/>
          <a:ext cx="15087600" cy="754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Resi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1" y="8686801"/>
            <a:ext cx="2165435" cy="13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6054</TotalTime>
  <Words>392</Words>
  <Application>Microsoft Office PowerPoint</Application>
  <PresentationFormat>Özel</PresentationFormat>
  <Paragraphs>122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33" baseType="lpstr">
      <vt:lpstr>Batangas</vt:lpstr>
      <vt:lpstr>Arial</vt:lpstr>
      <vt:lpstr>Swis721 BT</vt:lpstr>
      <vt:lpstr>Aileron Bold</vt:lpstr>
      <vt:lpstr>Trebuchet MS</vt:lpstr>
      <vt:lpstr>Aileron Thin</vt:lpstr>
      <vt:lpstr>Square721 BT</vt:lpstr>
      <vt:lpstr>Calibri</vt:lpstr>
      <vt:lpstr>Arial MT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İLETİŞİM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Tüsiar Ekonomi ve Siyasi gündem Araştırma Sonuçları</dc:title>
  <dc:creator>Mevlüt BADEM;TÜSİAR</dc:creator>
  <cp:keywords>Ekonomi,Siyasi,Gündem,Tüsiar,Türkiye</cp:keywords>
  <cp:lastModifiedBy>Mevlüt BADEM</cp:lastModifiedBy>
  <cp:revision>395</cp:revision>
  <dcterms:created xsi:type="dcterms:W3CDTF">2006-08-16T00:00:00Z</dcterms:created>
  <dcterms:modified xsi:type="dcterms:W3CDTF">2024-07-04T12:16:17Z</dcterms:modified>
  <dc:identifier>DAF96ODNR6Q</dc:identifier>
</cp:coreProperties>
</file>